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124"/>
  </p:notesMasterIdLst>
  <p:handoutMasterIdLst>
    <p:handoutMasterId r:id="rId125"/>
  </p:handoutMasterIdLst>
  <p:sldIdLst>
    <p:sldId id="256" r:id="rId3"/>
    <p:sldId id="656" r:id="rId4"/>
    <p:sldId id="657" r:id="rId5"/>
    <p:sldId id="671" r:id="rId6"/>
    <p:sldId id="645" r:id="rId7"/>
    <p:sldId id="659" r:id="rId8"/>
    <p:sldId id="660" r:id="rId9"/>
    <p:sldId id="737" r:id="rId10"/>
    <p:sldId id="435" r:id="rId11"/>
    <p:sldId id="437" r:id="rId12"/>
    <p:sldId id="634" r:id="rId13"/>
    <p:sldId id="635" r:id="rId14"/>
    <p:sldId id="637" r:id="rId15"/>
    <p:sldId id="436" r:id="rId16"/>
    <p:sldId id="438" r:id="rId17"/>
    <p:sldId id="402" r:id="rId18"/>
    <p:sldId id="432" r:id="rId19"/>
    <p:sldId id="702" r:id="rId20"/>
    <p:sldId id="706" r:id="rId21"/>
    <p:sldId id="707" r:id="rId22"/>
    <p:sldId id="701" r:id="rId23"/>
    <p:sldId id="709" r:id="rId24"/>
    <p:sldId id="710" r:id="rId25"/>
    <p:sldId id="734" r:id="rId26"/>
    <p:sldId id="712" r:id="rId27"/>
    <p:sldId id="714" r:id="rId28"/>
    <p:sldId id="403" r:id="rId29"/>
    <p:sldId id="638" r:id="rId30"/>
    <p:sldId id="404" r:id="rId31"/>
    <p:sldId id="405" r:id="rId32"/>
    <p:sldId id="444" r:id="rId33"/>
    <p:sldId id="661" r:id="rId34"/>
    <p:sldId id="662" r:id="rId35"/>
    <p:sldId id="440" r:id="rId36"/>
    <p:sldId id="399" r:id="rId37"/>
    <p:sldId id="663" r:id="rId38"/>
    <p:sldId id="664" r:id="rId39"/>
    <p:sldId id="446" r:id="rId40"/>
    <p:sldId id="665" r:id="rId41"/>
    <p:sldId id="666" r:id="rId42"/>
    <p:sldId id="655" r:id="rId43"/>
    <p:sldId id="410" r:id="rId44"/>
    <p:sldId id="667" r:id="rId45"/>
    <p:sldId id="668" r:id="rId46"/>
    <p:sldId id="669" r:id="rId47"/>
    <p:sldId id="672" r:id="rId48"/>
    <p:sldId id="670" r:id="rId49"/>
    <p:sldId id="673" r:id="rId50"/>
    <p:sldId id="677" r:id="rId51"/>
    <p:sldId id="674" r:id="rId52"/>
    <p:sldId id="675" r:id="rId53"/>
    <p:sldId id="678" r:id="rId54"/>
    <p:sldId id="679" r:id="rId55"/>
    <p:sldId id="680" r:id="rId56"/>
    <p:sldId id="698" r:id="rId57"/>
    <p:sldId id="699" r:id="rId58"/>
    <p:sldId id="713" r:id="rId59"/>
    <p:sldId id="681" r:id="rId60"/>
    <p:sldId id="711" r:id="rId61"/>
    <p:sldId id="735" r:id="rId62"/>
    <p:sldId id="703" r:id="rId63"/>
    <p:sldId id="704" r:id="rId64"/>
    <p:sldId id="736" r:id="rId65"/>
    <p:sldId id="683" r:id="rId66"/>
    <p:sldId id="682" r:id="rId67"/>
    <p:sldId id="684" r:id="rId68"/>
    <p:sldId id="686" r:id="rId69"/>
    <p:sldId id="685" r:id="rId70"/>
    <p:sldId id="687" r:id="rId71"/>
    <p:sldId id="688" r:id="rId72"/>
    <p:sldId id="689" r:id="rId73"/>
    <p:sldId id="690" r:id="rId74"/>
    <p:sldId id="691" r:id="rId75"/>
    <p:sldId id="692" r:id="rId76"/>
    <p:sldId id="449" r:id="rId77"/>
    <p:sldId id="619" r:id="rId78"/>
    <p:sldId id="641" r:id="rId79"/>
    <p:sldId id="693" r:id="rId80"/>
    <p:sldId id="715" r:id="rId81"/>
    <p:sldId id="694" r:id="rId82"/>
    <p:sldId id="695" r:id="rId83"/>
    <p:sldId id="624" r:id="rId84"/>
    <p:sldId id="582" r:id="rId85"/>
    <p:sldId id="567" r:id="rId86"/>
    <p:sldId id="572" r:id="rId87"/>
    <p:sldId id="417" r:id="rId88"/>
    <p:sldId id="369" r:id="rId89"/>
    <p:sldId id="580" r:id="rId90"/>
    <p:sldId id="581" r:id="rId91"/>
    <p:sldId id="587" r:id="rId92"/>
    <p:sldId id="575" r:id="rId93"/>
    <p:sldId id="583" r:id="rId94"/>
    <p:sldId id="716" r:id="rId95"/>
    <p:sldId id="630" r:id="rId96"/>
    <p:sldId id="416" r:id="rId97"/>
    <p:sldId id="414" r:id="rId98"/>
    <p:sldId id="718" r:id="rId99"/>
    <p:sldId id="418" r:id="rId100"/>
    <p:sldId id="419" r:id="rId101"/>
    <p:sldId id="717" r:id="rId102"/>
    <p:sldId id="626" r:id="rId103"/>
    <p:sldId id="720" r:id="rId104"/>
    <p:sldId id="421" r:id="rId105"/>
    <p:sldId id="426" r:id="rId106"/>
    <p:sldId id="618" r:id="rId107"/>
    <p:sldId id="696" r:id="rId108"/>
    <p:sldId id="697" r:id="rId109"/>
    <p:sldId id="721" r:id="rId110"/>
    <p:sldId id="723" r:id="rId111"/>
    <p:sldId id="724" r:id="rId112"/>
    <p:sldId id="725" r:id="rId113"/>
    <p:sldId id="726" r:id="rId114"/>
    <p:sldId id="722" r:id="rId115"/>
    <p:sldId id="727" r:id="rId116"/>
    <p:sldId id="728" r:id="rId117"/>
    <p:sldId id="729" r:id="rId118"/>
    <p:sldId id="730" r:id="rId119"/>
    <p:sldId id="412" r:id="rId120"/>
    <p:sldId id="732" r:id="rId121"/>
    <p:sldId id="733" r:id="rId122"/>
    <p:sldId id="738" r:id="rId12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56"/>
            <p14:sldId id="657"/>
            <p14:sldId id="671"/>
            <p14:sldId id="645"/>
            <p14:sldId id="659"/>
            <p14:sldId id="660"/>
            <p14:sldId id="737"/>
            <p14:sldId id="435"/>
            <p14:sldId id="437"/>
            <p14:sldId id="634"/>
            <p14:sldId id="635"/>
            <p14:sldId id="637"/>
            <p14:sldId id="436"/>
            <p14:sldId id="438"/>
            <p14:sldId id="402"/>
            <p14:sldId id="432"/>
            <p14:sldId id="702"/>
            <p14:sldId id="706"/>
            <p14:sldId id="707"/>
            <p14:sldId id="701"/>
            <p14:sldId id="709"/>
            <p14:sldId id="710"/>
            <p14:sldId id="734"/>
            <p14:sldId id="712"/>
            <p14:sldId id="714"/>
            <p14:sldId id="403"/>
            <p14:sldId id="638"/>
            <p14:sldId id="404"/>
            <p14:sldId id="405"/>
            <p14:sldId id="444"/>
            <p14:sldId id="661"/>
            <p14:sldId id="662"/>
            <p14:sldId id="440"/>
            <p14:sldId id="399"/>
            <p14:sldId id="663"/>
            <p14:sldId id="664"/>
            <p14:sldId id="446"/>
            <p14:sldId id="665"/>
            <p14:sldId id="666"/>
            <p14:sldId id="655"/>
            <p14:sldId id="410"/>
            <p14:sldId id="667"/>
            <p14:sldId id="668"/>
            <p14:sldId id="669"/>
            <p14:sldId id="672"/>
            <p14:sldId id="670"/>
            <p14:sldId id="673"/>
            <p14:sldId id="677"/>
            <p14:sldId id="674"/>
            <p14:sldId id="675"/>
            <p14:sldId id="678"/>
            <p14:sldId id="679"/>
            <p14:sldId id="680"/>
            <p14:sldId id="698"/>
            <p14:sldId id="699"/>
            <p14:sldId id="713"/>
            <p14:sldId id="681"/>
            <p14:sldId id="711"/>
            <p14:sldId id="735"/>
            <p14:sldId id="703"/>
            <p14:sldId id="704"/>
            <p14:sldId id="736"/>
            <p14:sldId id="683"/>
            <p14:sldId id="682"/>
            <p14:sldId id="684"/>
            <p14:sldId id="686"/>
            <p14:sldId id="685"/>
            <p14:sldId id="687"/>
            <p14:sldId id="688"/>
            <p14:sldId id="689"/>
            <p14:sldId id="690"/>
            <p14:sldId id="691"/>
            <p14:sldId id="692"/>
            <p14:sldId id="449"/>
            <p14:sldId id="619"/>
            <p14:sldId id="641"/>
            <p14:sldId id="693"/>
            <p14:sldId id="715"/>
            <p14:sldId id="694"/>
            <p14:sldId id="695"/>
            <p14:sldId id="624"/>
            <p14:sldId id="582"/>
            <p14:sldId id="567"/>
            <p14:sldId id="572"/>
            <p14:sldId id="417"/>
            <p14:sldId id="369"/>
            <p14:sldId id="580"/>
            <p14:sldId id="581"/>
            <p14:sldId id="587"/>
            <p14:sldId id="575"/>
            <p14:sldId id="583"/>
            <p14:sldId id="716"/>
            <p14:sldId id="630"/>
            <p14:sldId id="416"/>
            <p14:sldId id="414"/>
            <p14:sldId id="718"/>
            <p14:sldId id="418"/>
            <p14:sldId id="419"/>
            <p14:sldId id="717"/>
            <p14:sldId id="626"/>
            <p14:sldId id="720"/>
            <p14:sldId id="421"/>
            <p14:sldId id="426"/>
            <p14:sldId id="618"/>
            <p14:sldId id="696"/>
            <p14:sldId id="697"/>
            <p14:sldId id="721"/>
            <p14:sldId id="723"/>
            <p14:sldId id="724"/>
            <p14:sldId id="725"/>
            <p14:sldId id="726"/>
            <p14:sldId id="722"/>
            <p14:sldId id="727"/>
            <p14:sldId id="728"/>
            <p14:sldId id="729"/>
            <p14:sldId id="730"/>
            <p14:sldId id="412"/>
            <p14:sldId id="732"/>
            <p14:sldId id="733"/>
            <p14:sldId id="7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24726"/>
    <a:srgbClr val="008B3A"/>
    <a:srgbClr val="008B39"/>
    <a:srgbClr val="FE7B06"/>
    <a:srgbClr val="EAEFF7"/>
    <a:srgbClr val="0074C1"/>
    <a:srgbClr val="D1FBFD"/>
    <a:srgbClr val="DD46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0" autoAdjust="0"/>
    <p:restoredTop sz="92807" autoAdjust="0"/>
  </p:normalViewPr>
  <p:slideViewPr>
    <p:cSldViewPr snapToGrid="0">
      <p:cViewPr varScale="1">
        <p:scale>
          <a:sx n="72" d="100"/>
          <a:sy n="72" d="100"/>
        </p:scale>
        <p:origin x="582" y="60"/>
      </p:cViewPr>
      <p:guideLst>
        <p:guide orient="horz" pos="2183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2022年3月21日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2022年3月21日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F00D745B-F0E1-488A-A286-7B5A0A0DE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3182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46B47-A73D-4F6F-AD82-C99F4E62F746}" type="datetime2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2022年3月21日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182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318256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0EDB8-5305-433F-BE41-D7A86D811D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E5C0059-33BE-4065-B051-DF962D4B7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4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E6D84E55-41CF-4A9F-856C-254505EE0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7369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11F3A-53DE-4E73-A372-B7C8602DC65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23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737600" y="6172200"/>
            <a:ext cx="28448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306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7E3F1-433D-49FB-929D-0CB1EB2026D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917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4800" y="1"/>
            <a:ext cx="112776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C4B5-D46A-49E1-A9D2-BEB4B287C14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06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3182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6646B47-A73D-4F6F-AD82-C99F4E62F746}" type="datetime2">
              <a:rPr lang="zh-CN" altLang="en-US" smtClean="0"/>
              <a:t>2022年3月21日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182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5" y="6318256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E5C0059-33BE-4065-B051-DF962D4B7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E6D84E55-41CF-4A9F-856C-254505EE07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5872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36000" y="62484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611F3A-53DE-4E73-A372-B7C8602DC65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52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737600" y="6172200"/>
            <a:ext cx="28448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‹#›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125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9728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92800" y="10668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00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4800" y="1"/>
            <a:ext cx="112776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39200" y="6477001"/>
            <a:ext cx="2844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29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F00D745B-F0E1-488A-A286-7B5A0A0DE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13" y="84409"/>
            <a:ext cx="1323996" cy="1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第二级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第三级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第四级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A0CFC2C-DA54-4396-A846-1816F2961B91}" type="datetime2">
              <a:rPr lang="zh-CN" altLang="en-US" smtClean="0"/>
              <a:t>2022年3月21日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第二级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第三级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第四级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CFC2C-DA54-4396-A846-1816F2961B91}" type="datetime2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2022年3月21日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0EDB8-5305-433F-BE41-D7A86D811DB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87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iler.educg.net/" TargetMode="External"/><Relationship Id="rId2" Type="http://schemas.openxmlformats.org/officeDocument/2006/relationships/hyperlink" Target="https://www.educoder.net/tasks/2nw5hbq3vl8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.educg.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iler.educg.net/" TargetMode="External"/><Relationship Id="rId2" Type="http://schemas.openxmlformats.org/officeDocument/2006/relationships/hyperlink" Target="https://www.educoder.net/tasks/2nw5hbq3vl8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.educg.net/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ineering.columbia.edu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hyperlink" Target="https://www.engineering.columbia.edu/ne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mailto:kylin@hust.edu.c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coder.net/paths/x7rzkcvp" TargetMode="External"/><Relationship Id="rId5" Type="http://schemas.openxmlformats.org/officeDocument/2006/relationships/hyperlink" Target="https://space.bilibili.com/503076092/dynamic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Ug4y1b7tc/" TargetMode="External"/><Relationship Id="rId13" Type="http://schemas.openxmlformats.org/officeDocument/2006/relationships/hyperlink" Target="https://www.bilibili.com/video/BV1Xi4y1t7kx/" TargetMode="External"/><Relationship Id="rId18" Type="http://schemas.openxmlformats.org/officeDocument/2006/relationships/hyperlink" Target="https://www.bilibili.com/video/BV1xg4y1i71V/" TargetMode="External"/><Relationship Id="rId3" Type="http://schemas.openxmlformats.org/officeDocument/2006/relationships/hyperlink" Target="https://www.bilibili.com/video/BV1d7411173x?p=2" TargetMode="External"/><Relationship Id="rId7" Type="http://schemas.openxmlformats.org/officeDocument/2006/relationships/hyperlink" Target="https://www.bilibili.com/video/BV1P7411D71x/" TargetMode="External"/><Relationship Id="rId12" Type="http://schemas.openxmlformats.org/officeDocument/2006/relationships/hyperlink" Target="https://www.bilibili.com/video/BV1rg4y187nm/" TargetMode="External"/><Relationship Id="rId17" Type="http://schemas.openxmlformats.org/officeDocument/2006/relationships/hyperlink" Target="https://www.bilibili.com/video/BV1wk4y1z7vT/" TargetMode="External"/><Relationship Id="rId2" Type="http://schemas.openxmlformats.org/officeDocument/2006/relationships/hyperlink" Target="https://www.bilibili.com/video/BV1d7411173x?p=3" TargetMode="External"/><Relationship Id="rId16" Type="http://schemas.openxmlformats.org/officeDocument/2006/relationships/hyperlink" Target="https://www.bilibili.com/video/BV1n5411s7gF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W7411C71F/" TargetMode="External"/><Relationship Id="rId11" Type="http://schemas.openxmlformats.org/officeDocument/2006/relationships/hyperlink" Target="https://www.bilibili.com/video/BV1EK411j7Ls/" TargetMode="External"/><Relationship Id="rId5" Type="http://schemas.openxmlformats.org/officeDocument/2006/relationships/hyperlink" Target="https://www.bilibili.com/video/BV19741117qH/" TargetMode="External"/><Relationship Id="rId15" Type="http://schemas.openxmlformats.org/officeDocument/2006/relationships/hyperlink" Target="https://www.bilibili.com/video/BV1TV411o7Fi/" TargetMode="External"/><Relationship Id="rId10" Type="http://schemas.openxmlformats.org/officeDocument/2006/relationships/hyperlink" Target="https://www.bilibili.com/video/BV1Vt4y127w7/" TargetMode="External"/><Relationship Id="rId19" Type="http://schemas.openxmlformats.org/officeDocument/2006/relationships/image" Target="../media/image8.png"/><Relationship Id="rId4" Type="http://schemas.openxmlformats.org/officeDocument/2006/relationships/hyperlink" Target="https://www.bilibili.com/video/BV1d7411173x?p=1" TargetMode="External"/><Relationship Id="rId9" Type="http://schemas.openxmlformats.org/officeDocument/2006/relationships/hyperlink" Target="https://www.bilibili.com/video/BV1gg4y1a7Rs/" TargetMode="External"/><Relationship Id="rId14" Type="http://schemas.openxmlformats.org/officeDocument/2006/relationships/hyperlink" Target="https://www.bilibili.com/video/BV1xe411s7x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" TargetMode="External"/><Relationship Id="rId2" Type="http://schemas.openxmlformats.org/officeDocument/2006/relationships/hyperlink" Target="https://gcc.gnu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ducoder.net/paths/x7rzkcvp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tlr.or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educg.net/" TargetMode="External"/><Relationship Id="rId2" Type="http://schemas.openxmlformats.org/officeDocument/2006/relationships/hyperlink" Target="https://www.educoder.net/paths/3femtpc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mpiler.educg.net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educoder.net/shixuns/le7vsf3f/challenges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9B95F26E-2DF8-4C00-8A08-210626775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557"/>
            <a:ext cx="12192000" cy="293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838200" y="1233540"/>
            <a:ext cx="10515600" cy="2387600"/>
          </a:xfrm>
        </p:spPr>
        <p:txBody>
          <a:bodyPr rtlCol="0" anchor="ctr" anchorCtr="0">
            <a:normAutofit fontScale="90000"/>
          </a:bodyPr>
          <a:lstStyle/>
          <a:p>
            <a:pPr algn="ctr" rtl="0"/>
            <a:r>
              <a:rPr lang="zh-CN" altLang="en-US" sz="8000" dirty="0"/>
              <a:t>编译原理与技术 </a:t>
            </a:r>
            <a:br>
              <a:rPr lang="zh-CN" altLang="en-US" sz="8000" dirty="0"/>
            </a:br>
            <a:r>
              <a:rPr lang="en-US" altLang="zh-CN" sz="4800" dirty="0"/>
              <a:t>Compiler Principles and Techniques</a:t>
            </a:r>
            <a:endParaRPr lang="zh-cn" sz="4800" dirty="0">
              <a:solidFill>
                <a:srgbClr val="DD462F"/>
              </a:solidFill>
            </a:endParaRPr>
          </a:p>
        </p:txBody>
      </p:sp>
      <p:pic>
        <p:nvPicPr>
          <p:cNvPr id="5" name="Picture 19" descr="计算机学院">
            <a:extLst>
              <a:ext uri="{FF2B5EF4-FFF2-40B4-BE49-F238E27FC236}">
                <a16:creationId xmlns:a16="http://schemas.microsoft.com/office/drawing/2014/main" id="{7996E0A2-1828-434D-B9AC-F1EDB1CB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44" y="173537"/>
            <a:ext cx="61023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91057F-BE2B-439E-905A-E27D0276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龙书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10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Picture 7" descr="龙书1封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54187"/>
            <a:ext cx="4572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猫的照片上写着字&#10;&#10;中度可信度描述已自动生成">
            <a:extLst>
              <a:ext uri="{FF2B5EF4-FFF2-40B4-BE49-F238E27FC236}">
                <a16:creationId xmlns:a16="http://schemas.microsoft.com/office/drawing/2014/main" id="{A5DAD964-00D3-490F-AAD8-834EEB59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1554187"/>
            <a:ext cx="3143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7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语言语法与语义分析程序</a:t>
            </a:r>
            <a:r>
              <a:rPr lang="en-US" altLang="zh-CN" dirty="0"/>
              <a:t>-</a:t>
            </a:r>
            <a:r>
              <a:rPr lang="zh-CN" altLang="en-US" dirty="0"/>
              <a:t>函数声明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B8C824-EAD8-463D-ABAB-5EBC9BFE460B}"/>
              </a:ext>
            </a:extLst>
          </p:cNvPr>
          <p:cNvSpPr txBox="1"/>
          <p:nvPr/>
        </p:nvSpPr>
        <p:spPr>
          <a:xfrm>
            <a:off x="521207" y="1312039"/>
            <a:ext cx="673684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block(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</a:t>
            </a:r>
            <a:endParaRPr lang="sv-SE" altLang="zh-CN" sz="20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factor(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term(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condition(</a:t>
            </a:r>
            <a:r>
              <a:rPr lang="fr-FR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expression(</a:t>
            </a:r>
            <a:r>
              <a:rPr lang="fr-FR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statement(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fsys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vardeclaration(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sv-SE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sv-SE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sv-SE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constdeclaration(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lev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fr-FR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fr-FR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fr-FR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endParaRPr lang="en-US" altLang="zh-CN" sz="2000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gen(</a:t>
            </a:r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 /* 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代码生成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*/</a:t>
            </a:r>
          </a:p>
          <a:p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fr-FR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0E58C9D6-6741-4BE0-91C4-FB52390C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6" y="1221581"/>
            <a:ext cx="4095750" cy="55054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249405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D881-B7BB-4964-B7AA-01757F54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1.4.5 PL/0</a:t>
            </a:r>
            <a:r>
              <a:rPr lang="zh-CN" altLang="en-US" dirty="0"/>
              <a:t>语言编译系统的驱动代码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907279-7B7A-4484-8A90-8A6941000B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71832AD3-16DE-4BC7-8B05-4A7132D01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59" y="1262011"/>
            <a:ext cx="10769601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 lit,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opr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lod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sto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cal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inte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jmp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jpc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,};</a:t>
            </a:r>
          </a:p>
          <a:p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#define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8</a:t>
            </a:r>
          </a:p>
          <a:p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虚拟机代码结构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instruction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fct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f;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虚拟机代码指令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引用层与声明层的层次差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根据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的不同而不同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instruction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code[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cxmax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存放虚拟机代码的数组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cx;     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虚拟机代码指针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取值范围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[0, cxmax-1]*/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60979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语言语法符号表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B8C824-EAD8-463D-ABAB-5EBC9BFE460B}"/>
              </a:ext>
            </a:extLst>
          </p:cNvPr>
          <p:cNvSpPr txBox="1"/>
          <p:nvPr/>
        </p:nvSpPr>
        <p:spPr>
          <a:xfrm>
            <a:off x="521207" y="1312039"/>
            <a:ext cx="108230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名字表结构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tablestruct</a:t>
            </a:r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name[</a:t>
            </a:r>
            <a:r>
              <a:rPr lang="en-US" altLang="zh-CN" sz="2000" b="1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object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kind;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类型：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const, var, array or procedure */</a:t>
            </a:r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数值，仅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level;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所处层，仅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adr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地址，仅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size;          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需要分配的数据区空间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仅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procedure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使用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endParaRPr lang="zh-CN" altLang="en-US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tablestruct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table[</a:t>
            </a:r>
            <a:r>
              <a:rPr lang="en-US" altLang="zh-CN" sz="2000" b="1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txmax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名字表 *</a:t>
            </a:r>
            <a:r>
              <a:rPr lang="en-US" altLang="zh-CN" sz="2000" b="1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en-US" altLang="zh-CN" sz="2000" b="1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fr-FR" altLang="zh-CN" sz="2000" b="1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556584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E3CD4CE-540A-45B3-918D-A628EAE2F6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0062" y="102751"/>
            <a:ext cx="6548437" cy="6397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4C1"/>
                </a:solidFill>
              </a:rPr>
              <a:t>PL/0</a:t>
            </a:r>
            <a:r>
              <a:rPr lang="zh-CN" altLang="en-US" dirty="0">
                <a:solidFill>
                  <a:srgbClr val="0074C1"/>
                </a:solidFill>
              </a:rPr>
              <a:t>语言符号表变化演示：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4548336" y="3864848"/>
            <a:ext cx="598140" cy="477808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rPr>
              <a:t>TX1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668018" y="838200"/>
            <a:ext cx="3024335" cy="4800600"/>
          </a:xfrm>
          <a:prstGeom prst="rect">
            <a:avLst/>
          </a:prstGeom>
        </p:spPr>
        <p:txBody>
          <a:bodyPr/>
          <a:lstStyle/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const   a=10;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b, 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procedure  p;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const  a=20</a:t>
            </a:r>
            <a:r>
              <a:rPr lang="zh-CN" altLang="en-US" sz="2400" b="1" kern="0" dirty="0"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sz="2400" b="1" kern="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b="1" kern="0" dirty="0" err="1">
                <a:latin typeface="Times New Roman" pitchFamily="18" charset="0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   begin 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	     c:=5;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	     b:=a*10+c;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   end;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begin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read(c);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	call p;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write(b);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    write(c);</a:t>
            </a:r>
          </a:p>
          <a:p>
            <a:pPr marL="742950" lvl="1" indent="-285750" fontAlgn="base">
              <a:spcAft>
                <a:spcPct val="0"/>
              </a:spcAft>
              <a:defRPr/>
            </a:pPr>
            <a:r>
              <a:rPr lang="en-US" altLang="zh-CN" sz="2400" b="1" kern="0" dirty="0">
                <a:latin typeface="Times New Roman" pitchFamily="18" charset="0"/>
                <a:cs typeface="Times New Roman" pitchFamily="18" charset="0"/>
              </a:rPr>
              <a:t>end.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135660" y="2136656"/>
          <a:ext cx="501588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KIND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V/L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ADR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1524000" y="984568"/>
            <a:ext cx="539552" cy="216024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141460" y="24966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右箭头 14"/>
          <p:cNvSpPr/>
          <p:nvPr/>
        </p:nvSpPr>
        <p:spPr bwMode="auto">
          <a:xfrm>
            <a:off x="4571428" y="2424688"/>
            <a:ext cx="539552" cy="504056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latin typeface="Tahoma" panose="020B0604030504040204" pitchFamily="34" charset="0"/>
                <a:ea typeface="宋体" panose="02010600030101010101" pitchFamily="2" charset="-122"/>
              </a:rPr>
              <a:t>TX0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149080" y="435048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146708" y="3238872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145180" y="288302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5141460" y="36072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PROCEDU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149080" y="397774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5124400" y="1072679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24400" y="1072679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161436" y="3609876"/>
          <a:ext cx="200635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的入口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右箭头 23"/>
          <p:cNvSpPr/>
          <p:nvPr/>
        </p:nvSpPr>
        <p:spPr bwMode="auto">
          <a:xfrm>
            <a:off x="4584848" y="2423840"/>
            <a:ext cx="539552" cy="50405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 err="1">
                <a:latin typeface="Tahoma" panose="020B0604030504040204" pitchFamily="34" charset="0"/>
                <a:ea typeface="宋体" panose="02010600030101010101" pitchFamily="2" charset="-122"/>
              </a:rPr>
              <a:t>pTX</a:t>
            </a:r>
            <a:endParaRPr kumimoji="1" lang="zh-CN" altLang="en-US" sz="12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E125875-053D-4848-8FE8-A4638E7B3CB7}"/>
                  </a:ext>
                </a:extLst>
              </p:cNvPr>
              <p:cNvSpPr txBox="1"/>
              <p:nvPr/>
            </p:nvSpPr>
            <p:spPr>
              <a:xfrm flipH="1">
                <a:off x="2271250" y="2136656"/>
                <a:ext cx="764198" cy="1908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E125875-053D-4848-8FE8-A4638E7B3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71250" y="2136656"/>
                <a:ext cx="764198" cy="1908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E191A0-DC54-42DE-8669-24F74DDC0243}"/>
                  </a:ext>
                </a:extLst>
              </p:cNvPr>
              <p:cNvSpPr txBox="1"/>
              <p:nvPr/>
            </p:nvSpPr>
            <p:spPr>
              <a:xfrm flipH="1">
                <a:off x="840285" y="1013143"/>
                <a:ext cx="764198" cy="5427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E191A0-DC54-42DE-8669-24F74DDC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0285" y="1013143"/>
                <a:ext cx="764198" cy="542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9DB2765-35F9-451D-AEAD-0BE4B503F5AE}"/>
              </a:ext>
            </a:extLst>
          </p:cNvPr>
          <p:cNvSpPr txBox="1"/>
          <p:nvPr/>
        </p:nvSpPr>
        <p:spPr>
          <a:xfrm>
            <a:off x="429943" y="3378890"/>
            <a:ext cx="583814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92DECE-F4C0-4348-AC9B-D08325430B7E}"/>
              </a:ext>
            </a:extLst>
          </p:cNvPr>
          <p:cNvSpPr txBox="1"/>
          <p:nvPr/>
        </p:nvSpPr>
        <p:spPr>
          <a:xfrm>
            <a:off x="1967003" y="2675868"/>
            <a:ext cx="583814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32 " pathEditMode="relative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5579 L 4.72222E-6 0.1608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5393 L -3.05556E-6 0.106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5903 L 4.72222E-6 0.2115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0324 L -3.05556E-6 0.155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1158 L 4.72222E-6 0.274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4953 L -3.05556E-6 0.21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7454 L 4.72222E-6 0.3270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1018 L -3.05556E-6 0.2627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6018 L -3.05556E-6 0.3125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0763 L -3.05556E-6 0.370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6875 L -3.05556E-6 0.4212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32709 L 4.72222E-6 0.2219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42129 L -3.05556E-6 0.4738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5" grpId="0" animBg="1"/>
      <p:bldP spid="21" grpId="0"/>
      <p:bldP spid="21" grpId="1"/>
      <p:bldP spid="22" grpId="0"/>
      <p:bldP spid="22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A1C08-77AD-44E9-A611-32D883C4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编译程序的语法错误处理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1" y="1219200"/>
            <a:ext cx="1124426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采用一些措施，对源程序中的错误尽量查出，不是遇到错误马上就停止。常采用的两种方法：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6450" indent="-80645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对易于校正的错误，如丢失逗号，分号等，指出错误位置并校正。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6450" indent="-806450" fontAlgn="base"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对难于校正的错误，就跳过一些单词，只到读入一个符号能使编译程序恢复正常语法分析为止。</a:t>
            </a:r>
            <a:endParaRPr kumimoji="1"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4767C-E41A-4704-A69E-9873D6DA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错误编号说明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105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19536" y="304800"/>
            <a:ext cx="8532812" cy="11430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kern="0" dirty="0">
              <a:solidFill>
                <a:srgbClr val="0000FF"/>
              </a:solidFill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897AC4-2CF3-4BA3-8CA7-C154199DE3E9}"/>
              </a:ext>
            </a:extLst>
          </p:cNvPr>
          <p:cNvSpPr txBox="1"/>
          <p:nvPr/>
        </p:nvSpPr>
        <p:spPr>
          <a:xfrm>
            <a:off x="521207" y="1343872"/>
            <a:ext cx="7464955" cy="50783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出错编号	出错原因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"∶="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后应是数字。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常数说明中的标识符后应是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"="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 ,var, procedure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后应为标识符。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漏掉了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过程说明后的符号不正确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应是语句开始符，或过程定义符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应是语句开始符。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程序体内语句部分的后跟符不正确。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程序结尾丢了句号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'.'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语句之间漏了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标识符未说明。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赋值语句中，赋值号左部标识符属性应是变量。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赋值语句左部标识符后应是赋值号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'∶='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后应为标识符。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后标识符属性应为过程。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条件语句中丢了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'then'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6DB016-A45C-4DC5-BB3C-83735E16CB79}"/>
              </a:ext>
            </a:extLst>
          </p:cNvPr>
          <p:cNvSpPr txBox="1"/>
          <p:nvPr/>
        </p:nvSpPr>
        <p:spPr>
          <a:xfrm>
            <a:off x="6351851" y="3413879"/>
            <a:ext cx="5133204" cy="313932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出错编号	出错原因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'end"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型循环语句中丢了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'do'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语句后的符号不正确。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应为关系运算符。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表达式内标识符属性不能是过程。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表达式中漏掉右括号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因子后的非法符号。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表达式的开始符不能是此符号。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数越界。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语句括号中的标识符不是变量。</a:t>
            </a:r>
          </a:p>
        </p:txBody>
      </p:sp>
    </p:spTree>
    <p:extLst>
      <p:ext uri="{BB962C8B-B14F-4D97-AF65-F5344CB8AC3E}">
        <p14:creationId xmlns:p14="http://schemas.microsoft.com/office/powerpoint/2010/main" val="381285167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106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69E6A78-61AD-42EC-8570-83AB5F990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84046"/>
              </p:ext>
            </p:extLst>
          </p:nvPr>
        </p:nvGraphicFramePr>
        <p:xfrm>
          <a:off x="978525" y="1416568"/>
          <a:ext cx="10019049" cy="437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124">
                  <a:extLst>
                    <a:ext uri="{9D8B030D-6E8A-4147-A177-3AD203B41FA5}">
                      <a16:colId xmlns:a16="http://schemas.microsoft.com/office/drawing/2014/main" val="3950342963"/>
                    </a:ext>
                  </a:extLst>
                </a:gridCol>
                <a:gridCol w="5743575">
                  <a:extLst>
                    <a:ext uri="{9D8B030D-6E8A-4147-A177-3AD203B41FA5}">
                      <a16:colId xmlns:a16="http://schemas.microsoft.com/office/drawing/2014/main" val="1217181871"/>
                    </a:ext>
                  </a:extLst>
                </a:gridCol>
                <a:gridCol w="1704350">
                  <a:extLst>
                    <a:ext uri="{9D8B030D-6E8A-4147-A177-3AD203B41FA5}">
                      <a16:colId xmlns:a16="http://schemas.microsoft.com/office/drawing/2014/main" val="2094547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gcc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/g++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目标文件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05293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预处理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不编译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056371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编译成汇编程序，不汇编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6132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编译并汇编生成目标文件，不连接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.o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749372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-o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指定生成目标文件的文件名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32394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-m32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位进行编译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10721"/>
                  </a:ext>
                </a:extLst>
              </a:tr>
              <a:tr h="642119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-m64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位进行编译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1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397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107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13DC20-0FAB-4B34-897D-A14D56440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0009"/>
              </p:ext>
            </p:extLst>
          </p:nvPr>
        </p:nvGraphicFramePr>
        <p:xfrm>
          <a:off x="978526" y="1557452"/>
          <a:ext cx="10019048" cy="3743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349">
                  <a:extLst>
                    <a:ext uri="{9D8B030D-6E8A-4147-A177-3AD203B41FA5}">
                      <a16:colId xmlns:a16="http://schemas.microsoft.com/office/drawing/2014/main" val="968041411"/>
                    </a:ext>
                  </a:extLst>
                </a:gridCol>
                <a:gridCol w="7425699">
                  <a:extLst>
                    <a:ext uri="{9D8B030D-6E8A-4147-A177-3AD203B41FA5}">
                      <a16:colId xmlns:a16="http://schemas.microsoft.com/office/drawing/2014/main" val="2535425382"/>
                    </a:ext>
                  </a:extLst>
                </a:gridCol>
              </a:tblGrid>
              <a:tr h="534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gcc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/g++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选项</a:t>
                      </a:r>
                    </a:p>
                  </a:txBody>
                  <a:tcPr>
                    <a:solidFill>
                      <a:srgbClr val="0000FF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0000FF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17422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宏定义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8198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nostdinc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排除标准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语言头文件搜索路径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91316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指定头文件搜索路径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64136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nostdlib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链接时排除系统相关的启动文件和库 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09829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-WI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将后面的参数传给链接器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87357"/>
                  </a:ext>
                </a:extLst>
              </a:tr>
              <a:tr h="534728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-lc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libc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库文件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printf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等函数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2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8408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 err="1"/>
              <a:t>gcc</a:t>
            </a:r>
            <a:r>
              <a:rPr lang="en-US" altLang="zh-CN" dirty="0"/>
              <a:t>/g++ -E  –D  –o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336239"/>
            <a:ext cx="487946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 #ifdef HUST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</a:t>
            </a:r>
            <a:r>
              <a:rPr lang="zh-CN" altLang="en-US" dirty="0"/>
              <a:t>你好，华中科技大学的同学！</a:t>
            </a:r>
            <a:r>
              <a:rPr lang="en-US" altLang="zh-CN" dirty="0"/>
              <a:t>\n");</a:t>
            </a:r>
          </a:p>
          <a:p>
            <a:r>
              <a:rPr lang="en-US" altLang="zh-CN" dirty="0"/>
              <a:t>   #else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printf</a:t>
            </a:r>
            <a:r>
              <a:rPr lang="en-US" altLang="zh-CN" dirty="0"/>
              <a:t>("</a:t>
            </a:r>
            <a:r>
              <a:rPr lang="zh-CN" altLang="en-US" dirty="0"/>
              <a:t>你好，你是来自哪所大学的呀？</a:t>
            </a:r>
            <a:r>
              <a:rPr lang="en-US" altLang="zh-CN" dirty="0"/>
              <a:t>\n");</a:t>
            </a:r>
          </a:p>
          <a:p>
            <a:r>
              <a:rPr lang="en-US" altLang="zh-CN" dirty="0"/>
              <a:t>   #endif</a:t>
            </a:r>
          </a:p>
          <a:p>
            <a:r>
              <a:rPr lang="en-US" altLang="zh-CN" dirty="0"/>
              <a:t>   return 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577174" y="1336239"/>
            <a:ext cx="6352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kylin@PK14WV:~/src/lib$ gcc </a:t>
            </a:r>
            <a:r>
              <a:rPr lang="pt-BR" altLang="zh-CN" sz="2000" b="1" dirty="0">
                <a:solidFill>
                  <a:srgbClr val="FF0000"/>
                </a:solidFill>
              </a:rPr>
              <a:t>-E</a:t>
            </a:r>
            <a:r>
              <a:rPr lang="pt-BR" altLang="zh-CN" sz="2000" dirty="0"/>
              <a:t> sample.c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sample.i 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5577174" y="1984452"/>
            <a:ext cx="60936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……</a:t>
            </a:r>
          </a:p>
          <a:p>
            <a:r>
              <a:rPr lang="en-US" altLang="zh-CN" sz="2000" dirty="0"/>
              <a:t>extern int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 (const char *__restrict __format, ...);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int main() {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</a:t>
            </a:r>
            <a:r>
              <a:rPr lang="zh-CN" altLang="en-US" sz="2000" dirty="0"/>
              <a:t>你好，你是来自哪所大学的呀？</a:t>
            </a:r>
            <a:r>
              <a:rPr lang="en-US" altLang="zh-CN" sz="2000" dirty="0"/>
              <a:t>\n");</a:t>
            </a:r>
          </a:p>
          <a:p>
            <a:endParaRPr lang="en-US" altLang="zh-CN" sz="2000" dirty="0"/>
          </a:p>
          <a:p>
            <a:r>
              <a:rPr lang="en-US" altLang="zh-CN" sz="2000" dirty="0"/>
              <a:t>   return 0;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4976331"/>
            <a:ext cx="8037006" cy="188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-D</a:t>
            </a:r>
            <a:r>
              <a:rPr lang="en-US" altLang="zh-CN" sz="2000" dirty="0"/>
              <a:t>HUST </a:t>
            </a:r>
            <a:r>
              <a:rPr lang="en-US" altLang="zh-CN" sz="2000" dirty="0" err="1"/>
              <a:t>sample.c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-o</a:t>
            </a:r>
            <a:r>
              <a:rPr lang="en-US" altLang="zh-CN" sz="2000" dirty="0"/>
              <a:t> sample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./sample</a:t>
            </a:r>
          </a:p>
          <a:p>
            <a:pPr>
              <a:lnSpc>
                <a:spcPts val="3600"/>
              </a:lnSpc>
            </a:pPr>
            <a:r>
              <a:rPr lang="zh-CN" altLang="en-US" sz="2000" dirty="0"/>
              <a:t>你好，华中科技大学的同学！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kylin@PK14WV:~/</a:t>
            </a:r>
            <a:r>
              <a:rPr lang="en-US" altLang="zh-CN" sz="2000" dirty="0" err="1"/>
              <a:t>src</a:t>
            </a:r>
            <a:r>
              <a:rPr lang="en-US" altLang="zh-CN" sz="2000" dirty="0"/>
              <a:t>/lib$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98953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 err="1"/>
              <a:t>gcc</a:t>
            </a:r>
            <a:r>
              <a:rPr lang="en-US" altLang="zh-CN" dirty="0"/>
              <a:t>/g++ -S  –D  –o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109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336239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4362736" y="1350150"/>
            <a:ext cx="6352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kylin@PK14WV:~/src/lib$ gcc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sample.c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sample.s 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362737" y="1750260"/>
            <a:ext cx="6769090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. .text</a:t>
            </a:r>
          </a:p>
          <a:p>
            <a:r>
              <a:rPr lang="en-US" altLang="zh-CN" sz="2000" dirty="0"/>
              <a:t>        .section        .</a:t>
            </a:r>
            <a:r>
              <a:rPr lang="en-US" altLang="zh-CN" sz="2000" dirty="0" err="1"/>
              <a:t>rodata</a:t>
            </a:r>
            <a:endParaRPr lang="en-US" altLang="zh-CN" sz="2000" dirty="0"/>
          </a:p>
          <a:p>
            <a:r>
              <a:rPr lang="en-US" altLang="zh-CN" sz="2000" dirty="0"/>
              <a:t>.LC0:</a:t>
            </a:r>
          </a:p>
          <a:p>
            <a:r>
              <a:rPr lang="en-US" altLang="zh-CN" sz="2000" dirty="0"/>
              <a:t>        .string "</a:t>
            </a:r>
            <a:r>
              <a:rPr lang="en-US" altLang="zh-CN" sz="2000" dirty="0" err="1"/>
              <a:t>Hello,world</a:t>
            </a:r>
            <a:r>
              <a:rPr lang="en-US" altLang="zh-CN" sz="2000" dirty="0"/>
              <a:t>!"</a:t>
            </a:r>
          </a:p>
          <a:p>
            <a:r>
              <a:rPr lang="en-US" altLang="zh-CN" sz="2000" dirty="0"/>
              <a:t>        .text</a:t>
            </a:r>
          </a:p>
          <a:p>
            <a:r>
              <a:rPr lang="en-US" altLang="zh-CN" sz="2000" dirty="0"/>
              <a:t>        .</a:t>
            </a:r>
            <a:r>
              <a:rPr lang="en-US" altLang="zh-CN" sz="2000" dirty="0" err="1"/>
              <a:t>globl</a:t>
            </a:r>
            <a:r>
              <a:rPr lang="en-US" altLang="zh-CN" sz="2000" dirty="0"/>
              <a:t>  main</a:t>
            </a:r>
          </a:p>
          <a:p>
            <a:r>
              <a:rPr lang="en-US" altLang="zh-CN" sz="2000" dirty="0"/>
              <a:t>        .type   main, @function</a:t>
            </a:r>
          </a:p>
          <a:p>
            <a:r>
              <a:rPr lang="en-US" altLang="zh-CN" sz="2000" dirty="0"/>
              <a:t>main:</a:t>
            </a:r>
          </a:p>
          <a:p>
            <a:r>
              <a:rPr lang="en-US" altLang="zh-CN" sz="2000" dirty="0"/>
              <a:t>.LFB0: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pushq</a:t>
            </a:r>
            <a:r>
              <a:rPr lang="en-US" altLang="zh-CN" sz="2000" dirty="0"/>
              <a:t>   %</a:t>
            </a:r>
            <a:r>
              <a:rPr lang="en-US" altLang="zh-CN" sz="2000" dirty="0" err="1"/>
              <a:t>rbp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movq</a:t>
            </a:r>
            <a:r>
              <a:rPr lang="en-US" altLang="zh-CN" sz="2000" dirty="0"/>
              <a:t>    %</a:t>
            </a:r>
            <a:r>
              <a:rPr lang="en-US" altLang="zh-CN" sz="2000" dirty="0" err="1"/>
              <a:t>rsp</a:t>
            </a:r>
            <a:r>
              <a:rPr lang="en-US" altLang="zh-CN" sz="2000" dirty="0"/>
              <a:t>, %</a:t>
            </a:r>
            <a:r>
              <a:rPr lang="en-US" altLang="zh-CN" sz="2000" dirty="0" err="1"/>
              <a:t>rbp</a:t>
            </a:r>
            <a:endParaRPr lang="en-US" altLang="zh-CN" sz="2000" dirty="0"/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leaq</a:t>
            </a:r>
            <a:r>
              <a:rPr lang="en-US" altLang="zh-CN" sz="2000" dirty="0"/>
              <a:t>    .LC0(%rip), %</a:t>
            </a:r>
            <a:r>
              <a:rPr lang="en-US" altLang="zh-CN" sz="2000" dirty="0" err="1"/>
              <a:t>rdi</a:t>
            </a:r>
            <a:endParaRPr lang="en-US" altLang="zh-CN" sz="2000" dirty="0"/>
          </a:p>
          <a:p>
            <a:r>
              <a:rPr lang="en-US" altLang="zh-CN" sz="2000" dirty="0"/>
              <a:t>         call    </a:t>
            </a:r>
            <a:r>
              <a:rPr lang="en-US" altLang="zh-CN" sz="2000" dirty="0" err="1"/>
              <a:t>puts@PLT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movl</a:t>
            </a:r>
            <a:r>
              <a:rPr lang="en-US" altLang="zh-CN" sz="2000" dirty="0"/>
              <a:t>    $0, %</a:t>
            </a:r>
            <a:r>
              <a:rPr lang="en-US" altLang="zh-CN" sz="2000" dirty="0" err="1"/>
              <a:t>eax</a:t>
            </a:r>
            <a:endParaRPr lang="en-US" altLang="zh-CN" sz="2000" dirty="0"/>
          </a:p>
          <a:p>
            <a:r>
              <a:rPr lang="en-US" altLang="zh-CN" sz="2000" dirty="0"/>
              <a:t>         </a:t>
            </a:r>
            <a:r>
              <a:rPr lang="en-US" altLang="zh-CN" sz="2000" dirty="0" err="1"/>
              <a:t>popq</a:t>
            </a:r>
            <a:r>
              <a:rPr lang="en-US" altLang="zh-CN" sz="2000" dirty="0"/>
              <a:t>    %</a:t>
            </a:r>
            <a:r>
              <a:rPr lang="en-US" altLang="zh-CN" sz="2000" dirty="0" err="1"/>
              <a:t>rbp</a:t>
            </a:r>
            <a:endParaRPr lang="en-US" altLang="zh-CN" sz="2000" dirty="0"/>
          </a:p>
          <a:p>
            <a:r>
              <a:rPr lang="en-US" altLang="zh-CN" sz="2000" dirty="0"/>
              <a:t>         ret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060173" y="4258639"/>
            <a:ext cx="2117887" cy="13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X86_64</a:t>
            </a:r>
            <a:r>
              <a:rPr lang="zh-CN" altLang="en-US" sz="2800" dirty="0"/>
              <a:t>汇编</a:t>
            </a:r>
            <a:r>
              <a:rPr lang="en-US" altLang="zh-CN" sz="2800" dirty="0"/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/>
              <a:t>ARM?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315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05A1B5D-2ECA-4BB7-98D2-3E47CC41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649735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日：龙书两位作者获</a:t>
            </a:r>
            <a:r>
              <a:rPr lang="en-US" altLang="zh-CN" dirty="0"/>
              <a:t>2020</a:t>
            </a:r>
            <a:r>
              <a:rPr lang="zh-CN" altLang="en-US" dirty="0"/>
              <a:t>年度</a:t>
            </a:r>
            <a:r>
              <a:rPr lang="en-US" altLang="zh-CN" dirty="0"/>
              <a:t>ACM</a:t>
            </a:r>
            <a:r>
              <a:rPr lang="zh-CN" altLang="en-US" dirty="0"/>
              <a:t>图灵奖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798717-F252-4997-B262-AA036E2C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11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9" name="图片 8" descr="社交网络的手机截图&#10;&#10;描述已自动生成">
            <a:extLst>
              <a:ext uri="{FF2B5EF4-FFF2-40B4-BE49-F238E27FC236}">
                <a16:creationId xmlns:a16="http://schemas.microsoft.com/office/drawing/2014/main" id="{52620627-3768-43B7-9E2C-2AB878AB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2" y="1226742"/>
            <a:ext cx="60007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06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clang –S -target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21207" y="1796224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0614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 clang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-target </a:t>
            </a:r>
            <a:r>
              <a:rPr lang="pt-BR" altLang="zh-CN" sz="2000" dirty="0">
                <a:solidFill>
                  <a:srgbClr val="0000FF"/>
                </a:solidFill>
              </a:rPr>
              <a:t>armv7a-linux-gnueabihf</a:t>
            </a:r>
            <a:r>
              <a:rPr lang="pt-BR" altLang="zh-CN" sz="2000" dirty="0"/>
              <a:t> 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helloworld.armv7a-gnueabihf.s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362737" y="1750260"/>
            <a:ext cx="6769090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main:</a:t>
            </a:r>
          </a:p>
          <a:p>
            <a:r>
              <a:rPr lang="en-US" altLang="zh-CN" sz="2000" dirty="0"/>
              <a:t>        push    {r11, </a:t>
            </a:r>
            <a:r>
              <a:rPr lang="en-US" altLang="zh-CN" sz="2000" dirty="0" err="1"/>
              <a:t>lr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        mov     r11, </a:t>
            </a:r>
            <a:r>
              <a:rPr lang="en-US" altLang="zh-CN" sz="2000" dirty="0" err="1"/>
              <a:t>sp</a:t>
            </a:r>
            <a:endParaRPr lang="en-US" altLang="zh-CN" sz="2000" dirty="0"/>
          </a:p>
          <a:p>
            <a:r>
              <a:rPr lang="en-US" altLang="zh-CN" sz="2000" dirty="0"/>
              <a:t> 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#0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:lower16:.L.str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movt</a:t>
            </a:r>
            <a:r>
              <a:rPr lang="en-US" altLang="zh-CN" sz="2000" dirty="0"/>
              <a:t>    r0, :upper16:.L.str</a:t>
            </a:r>
          </a:p>
          <a:p>
            <a:r>
              <a:rPr lang="en-US" altLang="zh-CN" sz="2000" dirty="0"/>
              <a:t>        bl      </a:t>
            </a:r>
            <a:r>
              <a:rPr lang="en-US" altLang="zh-CN" sz="2000" dirty="0" err="1"/>
              <a:t>printf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movw</a:t>
            </a:r>
            <a:r>
              <a:rPr lang="en-US" altLang="zh-CN" sz="2000" dirty="0"/>
              <a:t>    r0, #0</a:t>
            </a:r>
          </a:p>
          <a:p>
            <a:r>
              <a:rPr lang="en-US" altLang="zh-CN" sz="2000" dirty="0"/>
              <a:t>        mov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r11</a:t>
            </a:r>
          </a:p>
          <a:p>
            <a:r>
              <a:rPr lang="en-US" altLang="zh-CN" sz="2000" dirty="0"/>
              <a:t>        pop     {r11, pc}</a:t>
            </a:r>
          </a:p>
          <a:p>
            <a:r>
              <a:rPr lang="en-US" altLang="zh-CN" sz="2000" dirty="0"/>
              <a:t>…</a:t>
            </a:r>
          </a:p>
          <a:p>
            <a:r>
              <a:rPr lang="en-US" altLang="zh-CN" sz="2000" dirty="0"/>
              <a:t>.</a:t>
            </a:r>
            <a:r>
              <a:rPr lang="en-US" altLang="zh-CN" sz="2000" dirty="0" err="1"/>
              <a:t>L.str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        .</a:t>
            </a:r>
            <a:r>
              <a:rPr lang="en-US" altLang="zh-CN" sz="2000" dirty="0" err="1"/>
              <a:t>asciz</a:t>
            </a:r>
            <a:r>
              <a:rPr lang="en-US" altLang="zh-CN" sz="2000" dirty="0"/>
              <a:t>  "</a:t>
            </a:r>
            <a:r>
              <a:rPr lang="en-US" altLang="zh-CN" sz="2000" dirty="0" err="1"/>
              <a:t>Hello,world</a:t>
            </a:r>
            <a:r>
              <a:rPr lang="en-US" altLang="zh-CN" sz="2000" dirty="0"/>
              <a:t>!\n"</a:t>
            </a:r>
          </a:p>
          <a:p>
            <a:r>
              <a:rPr lang="en-US" altLang="zh-CN" sz="2000" dirty="0"/>
              <a:t>        .size   .</a:t>
            </a:r>
            <a:r>
              <a:rPr lang="en-US" altLang="zh-CN" sz="2000" dirty="0" err="1"/>
              <a:t>L.str</a:t>
            </a:r>
            <a:r>
              <a:rPr lang="en-US" altLang="zh-CN" sz="2000" dirty="0"/>
              <a:t>, 14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060173" y="4258639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69050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55384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clang | arm-</a:t>
            </a:r>
            <a:r>
              <a:rPr lang="en-US" altLang="zh-CN" dirty="0" err="1"/>
              <a:t>gcc</a:t>
            </a:r>
            <a:r>
              <a:rPr lang="en-US" altLang="zh-CN" dirty="0"/>
              <a:t> | </a:t>
            </a:r>
            <a:r>
              <a:rPr lang="en-US" altLang="zh-CN" dirty="0" err="1"/>
              <a:t>qemu</a:t>
            </a:r>
            <a:r>
              <a:rPr lang="en-US" altLang="zh-CN" dirty="0"/>
              <a:t>-arm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16837" y="2644053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11583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clang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-target </a:t>
            </a:r>
            <a:r>
              <a:rPr lang="pt-BR" altLang="zh-CN" sz="2000" dirty="0">
                <a:solidFill>
                  <a:srgbClr val="0000FF"/>
                </a:solidFill>
              </a:rPr>
              <a:t>armv7a-linux-gnueabihf</a:t>
            </a:r>
            <a:r>
              <a:rPr lang="pt-BR" altLang="zh-CN" sz="2000" dirty="0"/>
              <a:t> 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helloworld.armv7a-gnueabihf.s</a:t>
            </a:r>
          </a:p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helloworld.armv7a-gnueabihf.s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helloworld.armv7a-gnueabihf.bin</a:t>
            </a:r>
          </a:p>
          <a:p>
            <a:r>
              <a:rPr lang="pt-BR" altLang="zh-CN" sz="2000" dirty="0"/>
              <a:t>$ </a:t>
            </a:r>
            <a:r>
              <a:rPr lang="pt-BR" altLang="zh-CN" sz="2000" dirty="0">
                <a:solidFill>
                  <a:srgbClr val="0000FF"/>
                </a:solidFill>
              </a:rPr>
              <a:t>qemu-arm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-L</a:t>
            </a:r>
            <a:r>
              <a:rPr lang="pt-BR" altLang="zh-CN" sz="2000" dirty="0"/>
              <a:t> /usr/arm-linux-gnueabihf/ ./helloworld.armv7a-gnueabihf.bin</a:t>
            </a:r>
          </a:p>
          <a:p>
            <a:r>
              <a:rPr lang="pt-BR" altLang="zh-CN" sz="2000" dirty="0"/>
              <a:t>Hello,world!</a:t>
            </a:r>
          </a:p>
          <a:p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508511" y="2274203"/>
            <a:ext cx="676909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dirty="0"/>
              <a:t>main:</a:t>
            </a:r>
          </a:p>
          <a:p>
            <a:r>
              <a:rPr lang="en-US" altLang="zh-CN" dirty="0"/>
              <a:t>        push    {r11, </a:t>
            </a:r>
            <a:r>
              <a:rPr lang="en-US" altLang="zh-CN" dirty="0" err="1"/>
              <a:t>lr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    mov     r11, </a:t>
            </a:r>
            <a:r>
              <a:rPr lang="en-US" altLang="zh-CN" dirty="0" err="1"/>
              <a:t>sp</a:t>
            </a:r>
            <a:endParaRPr lang="en-US" altLang="zh-CN" dirty="0"/>
          </a:p>
          <a:p>
            <a:r>
              <a:rPr lang="en-US" altLang="zh-CN" dirty="0"/>
              <a:t>        sub     </a:t>
            </a:r>
            <a:r>
              <a:rPr lang="en-US" altLang="zh-CN" dirty="0" err="1"/>
              <a:t>sp</a:t>
            </a:r>
            <a:r>
              <a:rPr lang="en-US" altLang="zh-CN" dirty="0"/>
              <a:t>, </a:t>
            </a:r>
            <a:r>
              <a:rPr lang="en-US" altLang="zh-CN" dirty="0" err="1"/>
              <a:t>sp</a:t>
            </a:r>
            <a:r>
              <a:rPr lang="en-US" altLang="zh-CN" dirty="0"/>
              <a:t>, #8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#0</a:t>
            </a:r>
          </a:p>
          <a:p>
            <a:r>
              <a:rPr lang="en-US" altLang="zh-CN" dirty="0"/>
              <a:t>        str     r0, [</a:t>
            </a:r>
            <a:r>
              <a:rPr lang="en-US" altLang="zh-CN" dirty="0" err="1"/>
              <a:t>sp</a:t>
            </a:r>
            <a:r>
              <a:rPr lang="en-US" altLang="zh-CN" dirty="0"/>
              <a:t>, #4]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:lower16:.L.str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movt</a:t>
            </a:r>
            <a:r>
              <a:rPr lang="en-US" altLang="zh-CN" dirty="0"/>
              <a:t>    r0, :upper16:.L.str</a:t>
            </a:r>
          </a:p>
          <a:p>
            <a:r>
              <a:rPr lang="en-US" altLang="zh-CN" dirty="0"/>
              <a:t>        bl      </a:t>
            </a:r>
            <a:r>
              <a:rPr lang="en-US" altLang="zh-CN" dirty="0" err="1"/>
              <a:t>printf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#0</a:t>
            </a:r>
          </a:p>
          <a:p>
            <a:r>
              <a:rPr lang="en-US" altLang="zh-CN" dirty="0"/>
              <a:t>        mov     </a:t>
            </a:r>
            <a:r>
              <a:rPr lang="en-US" altLang="zh-CN" dirty="0" err="1"/>
              <a:t>sp</a:t>
            </a:r>
            <a:r>
              <a:rPr lang="en-US" altLang="zh-CN" dirty="0"/>
              <a:t>, r11</a:t>
            </a:r>
          </a:p>
          <a:p>
            <a:r>
              <a:rPr lang="en-US" altLang="zh-CN" dirty="0"/>
              <a:t>        pop     {r11, pc}</a:t>
            </a:r>
          </a:p>
          <a:p>
            <a:r>
              <a:rPr lang="en-US" altLang="zh-CN" dirty="0"/>
              <a:t>…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L.str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        .</a:t>
            </a:r>
            <a:r>
              <a:rPr lang="en-US" altLang="zh-CN" dirty="0" err="1"/>
              <a:t>asciz</a:t>
            </a:r>
            <a:r>
              <a:rPr lang="en-US" altLang="zh-CN" dirty="0"/>
              <a:t>  "</a:t>
            </a:r>
            <a:r>
              <a:rPr lang="en-US" altLang="zh-CN" dirty="0" err="1"/>
              <a:t>Hello,world</a:t>
            </a:r>
            <a:r>
              <a:rPr lang="en-US" altLang="zh-CN" dirty="0"/>
              <a:t>!\n"</a:t>
            </a:r>
          </a:p>
          <a:p>
            <a:r>
              <a:rPr lang="en-US" altLang="zh-CN" dirty="0"/>
              <a:t>        .size   .</a:t>
            </a:r>
            <a:r>
              <a:rPr lang="en-US" altLang="zh-CN" dirty="0" err="1"/>
              <a:t>L.str</a:t>
            </a:r>
            <a:r>
              <a:rPr lang="en-US" altLang="zh-CN" dirty="0"/>
              <a:t>, 14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914399" y="4682708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38998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编译工具链：</a:t>
            </a:r>
            <a:r>
              <a:rPr lang="en-US" altLang="zh-CN" dirty="0"/>
              <a:t>arm-</a:t>
            </a:r>
            <a:r>
              <a:rPr lang="en-US" altLang="zh-CN" dirty="0" err="1"/>
              <a:t>gcc</a:t>
            </a:r>
            <a:r>
              <a:rPr lang="en-US" altLang="zh-CN" dirty="0"/>
              <a:t> + </a:t>
            </a:r>
            <a:r>
              <a:rPr lang="en-US" altLang="zh-CN" dirty="0" err="1"/>
              <a:t>qemu</a:t>
            </a:r>
            <a:r>
              <a:rPr lang="en-US" altLang="zh-CN" dirty="0"/>
              <a:t>-arm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19EA64-A79B-4FC4-94E0-A5C24C06579C}"/>
              </a:ext>
            </a:extLst>
          </p:cNvPr>
          <p:cNvSpPr txBox="1"/>
          <p:nvPr/>
        </p:nvSpPr>
        <p:spPr>
          <a:xfrm>
            <a:off x="516837" y="2701022"/>
            <a:ext cx="362216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#include 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stdio.h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8B39"/>
                </a:solidFill>
              </a:rPr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printf</a:t>
            </a:r>
            <a:r>
              <a:rPr lang="en-US" altLang="zh-CN" dirty="0">
                <a:solidFill>
                  <a:srgbClr val="FF0000"/>
                </a:solidFill>
              </a:rPr>
              <a:t>(“</a:t>
            </a:r>
            <a:r>
              <a:rPr lang="en-US" altLang="zh-CN" dirty="0" err="1">
                <a:solidFill>
                  <a:srgbClr val="FF0000"/>
                </a:solidFill>
              </a:rPr>
              <a:t>Hello,world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en-US" altLang="zh-CN" dirty="0">
                <a:solidFill>
                  <a:srgbClr val="7030A0"/>
                </a:solidFill>
              </a:rPr>
              <a:t>\n</a:t>
            </a:r>
            <a:r>
              <a:rPr lang="en-US" altLang="zh-CN" dirty="0">
                <a:solidFill>
                  <a:srgbClr val="FF0000"/>
                </a:solidFill>
              </a:rPr>
              <a:t>");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2"/>
                </a:solidFill>
              </a:rPr>
              <a:t>return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264CEB-DB61-42F7-AD3A-81FD79AE4107}"/>
              </a:ext>
            </a:extLst>
          </p:cNvPr>
          <p:cNvSpPr txBox="1"/>
          <p:nvPr/>
        </p:nvSpPr>
        <p:spPr>
          <a:xfrm>
            <a:off x="516837" y="1339037"/>
            <a:ext cx="111583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-S</a:t>
            </a:r>
            <a:r>
              <a:rPr lang="pt-BR" altLang="zh-CN" sz="2000" dirty="0"/>
              <a:t> helloworld.c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helloworld.arm-gnueabihf.s</a:t>
            </a:r>
          </a:p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arm-linux-gnueabihf-gcc</a:t>
            </a:r>
            <a:r>
              <a:rPr lang="pt-BR" altLang="zh-CN" sz="2000" dirty="0"/>
              <a:t> helloworld.arm-gnueabihf.s </a:t>
            </a:r>
            <a:r>
              <a:rPr lang="pt-BR" altLang="zh-CN" sz="2000" b="1" dirty="0">
                <a:solidFill>
                  <a:srgbClr val="FF0000"/>
                </a:solidFill>
              </a:rPr>
              <a:t>-o</a:t>
            </a:r>
            <a:r>
              <a:rPr lang="pt-BR" altLang="zh-CN" sz="2000" dirty="0"/>
              <a:t> helloworld.arm-gnueabihf.bin</a:t>
            </a:r>
          </a:p>
          <a:p>
            <a:r>
              <a:rPr lang="pt-BR" altLang="zh-CN" sz="2000" dirty="0"/>
              <a:t>$</a:t>
            </a:r>
            <a:r>
              <a:rPr lang="pt-BR" altLang="zh-CN" sz="2000" dirty="0">
                <a:solidFill>
                  <a:srgbClr val="0000FF"/>
                </a:solidFill>
              </a:rPr>
              <a:t>qemu-arm</a:t>
            </a:r>
            <a:r>
              <a:rPr lang="pt-BR" altLang="zh-CN" sz="2000" dirty="0"/>
              <a:t> </a:t>
            </a:r>
            <a:r>
              <a:rPr lang="pt-BR" altLang="zh-CN" sz="2000" b="1" dirty="0">
                <a:solidFill>
                  <a:srgbClr val="FF0000"/>
                </a:solidFill>
              </a:rPr>
              <a:t>-L</a:t>
            </a:r>
            <a:r>
              <a:rPr lang="pt-BR" altLang="zh-CN" sz="2000" dirty="0"/>
              <a:t> $ARM ./helloworld.arm-gnueabihf.bin</a:t>
            </a:r>
          </a:p>
          <a:p>
            <a:r>
              <a:rPr lang="pt-BR" altLang="zh-CN" sz="2000" dirty="0"/>
              <a:t>Hello,world!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D91F9-DDDE-4E4A-920F-81F6FBDBAA86}"/>
              </a:ext>
            </a:extLst>
          </p:cNvPr>
          <p:cNvSpPr txBox="1"/>
          <p:nvPr/>
        </p:nvSpPr>
        <p:spPr>
          <a:xfrm>
            <a:off x="4508511" y="2274203"/>
            <a:ext cx="676909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.LC0:</a:t>
            </a:r>
          </a:p>
          <a:p>
            <a:r>
              <a:rPr lang="en-US" altLang="zh-CN" dirty="0"/>
              <a:t>        .ascii  "</a:t>
            </a:r>
            <a:r>
              <a:rPr lang="en-US" altLang="zh-CN" dirty="0" err="1"/>
              <a:t>Hello,world</a:t>
            </a:r>
            <a:r>
              <a:rPr lang="en-US" altLang="zh-CN" dirty="0"/>
              <a:t>!\000"</a:t>
            </a:r>
          </a:p>
          <a:p>
            <a:r>
              <a:rPr lang="en-US" altLang="zh-CN" dirty="0"/>
              <a:t>        .text</a:t>
            </a:r>
          </a:p>
          <a:p>
            <a:r>
              <a:rPr lang="en-US" altLang="zh-CN" dirty="0"/>
              <a:t>        .global main</a:t>
            </a:r>
          </a:p>
          <a:p>
            <a:r>
              <a:rPr lang="en-US" altLang="zh-CN" dirty="0"/>
              <a:t>       .</a:t>
            </a:r>
            <a:r>
              <a:rPr lang="en-US" altLang="zh-CN" dirty="0" err="1"/>
              <a:t>thumb_func</a:t>
            </a:r>
            <a:endParaRPr lang="en-US" altLang="zh-CN" dirty="0"/>
          </a:p>
          <a:p>
            <a:r>
              <a:rPr lang="en-US" altLang="zh-CN" dirty="0"/>
              <a:t>        .</a:t>
            </a:r>
            <a:r>
              <a:rPr lang="en-US" altLang="zh-CN" dirty="0" err="1"/>
              <a:t>fpu</a:t>
            </a:r>
            <a:r>
              <a:rPr lang="en-US" altLang="zh-CN" dirty="0"/>
              <a:t> vfpv3-d16</a:t>
            </a:r>
          </a:p>
          <a:p>
            <a:r>
              <a:rPr lang="en-US" altLang="zh-CN" dirty="0"/>
              <a:t>        .type   main, %function</a:t>
            </a:r>
          </a:p>
          <a:p>
            <a:r>
              <a:rPr lang="en-US" altLang="zh-CN" dirty="0"/>
              <a:t>main:</a:t>
            </a:r>
          </a:p>
          <a:p>
            <a:r>
              <a:rPr lang="en-US" altLang="zh-CN" dirty="0"/>
              <a:t>        push    {r7, </a:t>
            </a:r>
            <a:r>
              <a:rPr lang="en-US" altLang="zh-CN" dirty="0" err="1"/>
              <a:t>lr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    add     r7, </a:t>
            </a:r>
            <a:r>
              <a:rPr lang="en-US" altLang="zh-CN" dirty="0" err="1"/>
              <a:t>sp</a:t>
            </a:r>
            <a:r>
              <a:rPr lang="en-US" altLang="zh-CN" dirty="0"/>
              <a:t>, #0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movw</a:t>
            </a:r>
            <a:r>
              <a:rPr lang="en-US" altLang="zh-CN" dirty="0"/>
              <a:t>    r0, #:lower16:.LC0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movt</a:t>
            </a:r>
            <a:r>
              <a:rPr lang="en-US" altLang="zh-CN" dirty="0"/>
              <a:t>    r0, #:upper16:.LC0</a:t>
            </a:r>
          </a:p>
          <a:p>
            <a:r>
              <a:rPr lang="en-US" altLang="zh-CN" dirty="0"/>
              <a:t>        bl      puts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movs</a:t>
            </a:r>
            <a:r>
              <a:rPr lang="en-US" altLang="zh-CN" dirty="0"/>
              <a:t>    r3, #0</a:t>
            </a:r>
          </a:p>
          <a:p>
            <a:r>
              <a:rPr lang="en-US" altLang="zh-CN" dirty="0"/>
              <a:t>        mov     r0, r3</a:t>
            </a:r>
          </a:p>
          <a:p>
            <a:r>
              <a:rPr lang="en-US" altLang="zh-CN" dirty="0"/>
              <a:t>        pop     {r7, pc}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4FAAE6-8DF6-4FCE-AF9D-AA972EAC24AD}"/>
              </a:ext>
            </a:extLst>
          </p:cNvPr>
          <p:cNvSpPr txBox="1"/>
          <p:nvPr/>
        </p:nvSpPr>
        <p:spPr>
          <a:xfrm>
            <a:off x="1431237" y="4536360"/>
            <a:ext cx="157927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ARMv7a: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1405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10504602" cy="210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显式规则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目标文件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依赖文件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原则上第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个文件就是最终的文件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缩进必须用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3048000" y="3634651"/>
            <a:ext cx="6096000" cy="304698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test:test.o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test</a:t>
            </a: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test.o:test.s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-c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test.s:test.i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-S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test.i:test.c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0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10504602" cy="15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变量定义在文件头部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$(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5574793" y="1628385"/>
            <a:ext cx="6096000" cy="415498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 = test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test:test.o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test.o:test.s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test.s:test.i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-S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test.i:test.c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-E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test.i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A4D0025-CA78-471B-9A5A-61149ECAC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43"/>
              </p:ext>
            </p:extLst>
          </p:nvPr>
        </p:nvGraphicFramePr>
        <p:xfrm>
          <a:off x="521207" y="3429000"/>
          <a:ext cx="472665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558">
                  <a:extLst>
                    <a:ext uri="{9D8B030D-6E8A-4147-A177-3AD203B41FA5}">
                      <a16:colId xmlns:a16="http://schemas.microsoft.com/office/drawing/2014/main" val="3911267221"/>
                    </a:ext>
                  </a:extLst>
                </a:gridCol>
                <a:gridCol w="3631096">
                  <a:extLst>
                    <a:ext uri="{9D8B030D-6E8A-4147-A177-3AD203B41FA5}">
                      <a16:colId xmlns:a16="http://schemas.microsoft.com/office/drawing/2014/main" val="1126445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符号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含义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95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41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+=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增加赋值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43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:=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常量赋值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2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154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3393568" cy="56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多文件编译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114E3D-0434-4D6D-B3E6-21FF670525ED}"/>
              </a:ext>
            </a:extLst>
          </p:cNvPr>
          <p:cNvSpPr txBox="1"/>
          <p:nvPr/>
        </p:nvSpPr>
        <p:spPr>
          <a:xfrm>
            <a:off x="521207" y="2076026"/>
            <a:ext cx="3749424" cy="3243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compiler: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fontend.c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frontend.h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IR.c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IR.h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optimizer.c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optimizer.h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gen.c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gen.h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4594534" y="1307029"/>
            <a:ext cx="6877119" cy="501675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TAR = compiler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$(TAR):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frontend.o:test.c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IR.o:IR.c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optimizer.o:optimizer.c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-c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-o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gen.o:gen.c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$(CC) –c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–o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.PHONY: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clean: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rm –rf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compiler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8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编译工具链 </a:t>
            </a:r>
            <a:r>
              <a:rPr lang="en-US" altLang="zh-CN" dirty="0"/>
              <a:t>– </a:t>
            </a:r>
            <a:r>
              <a:rPr lang="en-US" altLang="zh-CN" dirty="0" err="1"/>
              <a:t>Makefile</a:t>
            </a:r>
            <a:r>
              <a:rPr lang="zh-CN" altLang="en-US" dirty="0"/>
              <a:t>基础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3393568" cy="56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多文件编译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114E3D-0434-4D6D-B3E6-21FF670525ED}"/>
              </a:ext>
            </a:extLst>
          </p:cNvPr>
          <p:cNvSpPr txBox="1"/>
          <p:nvPr/>
        </p:nvSpPr>
        <p:spPr>
          <a:xfrm>
            <a:off x="521207" y="2076026"/>
            <a:ext cx="3749424" cy="3243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compiler:</a:t>
            </a:r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fontend.c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frontend.h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IR.c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IR.h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optimizer.c</a:t>
            </a:r>
            <a:r>
              <a:rPr lang="en-US" altLang="zh-CN" sz="2800" dirty="0"/>
              <a:t> </a:t>
            </a:r>
            <a:r>
              <a:rPr lang="en-US" altLang="zh-CN" sz="2800" dirty="0" err="1"/>
              <a:t>optimizer.h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 err="1"/>
              <a:t>gen.c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gen.h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F478D6-353F-4630-BF66-E11FDB8DE1F4}"/>
              </a:ext>
            </a:extLst>
          </p:cNvPr>
          <p:cNvSpPr txBox="1"/>
          <p:nvPr/>
        </p:nvSpPr>
        <p:spPr>
          <a:xfrm>
            <a:off x="4636512" y="1301498"/>
            <a:ext cx="6877119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TAR = compiler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OBJ 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CC :=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$(TAR):$(OBJ)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frontend.o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optimizer.o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gen.o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-o $(TAR)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%.o:%.c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$(CC)  -c  %.c  -o  %.o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PHONY: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clean: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rm –rf  $(OBJ)   $(TAR)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513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 more 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117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B3418C-9391-4498-B773-3CE167C30561}"/>
              </a:ext>
            </a:extLst>
          </p:cNvPr>
          <p:cNvSpPr txBox="1"/>
          <p:nvPr/>
        </p:nvSpPr>
        <p:spPr>
          <a:xfrm>
            <a:off x="521207" y="1314021"/>
            <a:ext cx="8022718" cy="158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一个实际的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要复杂得多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 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托管代码，小组协作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4115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BC137-80AE-404A-B568-E057F1AF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118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459581" y="1374174"/>
            <a:ext cx="10813257" cy="410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编译程序、编译过程、编译方式、编译程序结构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编译各阶段的任务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编译程序和解释程序。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PL/0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语言及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PL/0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编译系统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编译工具链</a:t>
            </a:r>
            <a:r>
              <a:rPr kumimoji="1"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/clang,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交叉编译工具，</a:t>
            </a:r>
            <a:r>
              <a:rPr kumimoji="1"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BAB31-77EA-4C74-8AB0-9117FBBE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78B4A-C87F-4D7C-9967-B71BA80A8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69409" cy="397764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https://www.educoder.net/tasks/2nw5hbq3vl8p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https://compiler.educg.net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https://course.educg.net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53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CDE8BD-12B2-4C0C-8A2F-C7239143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27408B-333C-4DB3-B1B5-6D432076A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7D4B93-2DB5-4E62-8D00-10D98545794F}"/>
              </a:ext>
            </a:extLst>
          </p:cNvPr>
          <p:cNvSpPr txBox="1"/>
          <p:nvPr/>
        </p:nvSpPr>
        <p:spPr>
          <a:xfrm>
            <a:off x="689925" y="1428214"/>
            <a:ext cx="401209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C00000"/>
                </a:solidFill>
              </a:rPr>
              <a:t>MARCH 31, 2021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Source Serif Pro"/>
              </a:rPr>
              <a:t>Stanford’s Jeffrey Ullman receives ACM Turing Award</a:t>
            </a:r>
          </a:p>
          <a:p>
            <a:pPr algn="l"/>
            <a:r>
              <a:rPr lang="en-US" altLang="zh-CN" i="1" dirty="0">
                <a:solidFill>
                  <a:srgbClr val="000000"/>
                </a:solidFill>
                <a:latin typeface="Source Serif Pro"/>
              </a:rPr>
              <a:t>Ullman shares the prize with long-time collaborator Alfred </a:t>
            </a:r>
            <a:r>
              <a:rPr lang="en-US" altLang="zh-CN" i="1" dirty="0" err="1">
                <a:solidFill>
                  <a:srgbClr val="000000"/>
                </a:solidFill>
                <a:latin typeface="Source Serif Pro"/>
              </a:rPr>
              <a:t>Aho</a:t>
            </a:r>
            <a:r>
              <a:rPr lang="en-US" altLang="zh-CN" i="1" dirty="0">
                <a:solidFill>
                  <a:srgbClr val="000000"/>
                </a:solidFill>
                <a:latin typeface="Source Serif Pro"/>
              </a:rPr>
              <a:t> of Columbia University. They are recognized for their influential work on compilers and algorithms, including their co-authorship of widely popular textbooks on these topics.</a:t>
            </a:r>
          </a:p>
        </p:txBody>
      </p:sp>
      <p:pic>
        <p:nvPicPr>
          <p:cNvPr id="12" name="图片 11" descr="男人戴着眼镜&#10;&#10;描述已自动生成">
            <a:extLst>
              <a:ext uri="{FF2B5EF4-FFF2-40B4-BE49-F238E27FC236}">
                <a16:creationId xmlns:a16="http://schemas.microsoft.com/office/drawing/2014/main" id="{05777F52-5A5B-4771-B4EE-77E25247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72" y="1243120"/>
            <a:ext cx="2741554" cy="4114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9AD4AD-4C70-458F-BAD6-993C0E582E4C}"/>
              </a:ext>
            </a:extLst>
          </p:cNvPr>
          <p:cNvSpPr txBox="1"/>
          <p:nvPr/>
        </p:nvSpPr>
        <p:spPr>
          <a:xfrm>
            <a:off x="5438226" y="546366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ource Sans Pro" panose="020B0604020202020204" pitchFamily="34" charset="0"/>
              </a:rPr>
              <a:t>Stanford computer scientist Jeffrey Ullman is co-recipient of the 2020 Turing Award.</a:t>
            </a:r>
            <a:r>
              <a:rPr lang="en-US" altLang="zh-CN" i="1" dirty="0">
                <a:solidFill>
                  <a:srgbClr val="000000"/>
                </a:solidFill>
                <a:latin typeface="Source Sans Pro" panose="020B0604020202020204" pitchFamily="34" charset="0"/>
              </a:rPr>
              <a:t> (Image credit: Courtesy School of Engineering)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34019-9C35-411A-862D-E4D3C25E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448056"/>
            <a:ext cx="2571429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41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0EDFA-AFB3-4340-8EAC-63A2EA95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F9205-C4C5-45E8-88FF-12EB7D1EB3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274279" cy="397764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https://www.educoder.net/tasks/2nw5hbq3vl8p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https://compiler.educg.net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https://course.educg.net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9031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6230217-FEE7-4648-9403-E314CC3CA8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5982" y="2517419"/>
            <a:ext cx="3800055" cy="1896188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再见！</a:t>
            </a:r>
          </a:p>
        </p:txBody>
      </p:sp>
    </p:spTree>
    <p:extLst>
      <p:ext uri="{BB962C8B-B14F-4D97-AF65-F5344CB8AC3E}">
        <p14:creationId xmlns:p14="http://schemas.microsoft.com/office/powerpoint/2010/main" val="342019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082C07A-C1D7-4A1F-88EB-64EEEF35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4C95DB-0BFA-472A-B812-248103E50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13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文本, 徽标&#10;&#10;描述已自动生成">
            <a:extLst>
              <a:ext uri="{FF2B5EF4-FFF2-40B4-BE49-F238E27FC236}">
                <a16:creationId xmlns:a16="http://schemas.microsoft.com/office/drawing/2014/main" id="{B1C52146-CB58-4AEB-B625-436EFB23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440389"/>
            <a:ext cx="4391025" cy="685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3E3C00-6BB7-4334-A91E-D4AA3FCBA5A8}"/>
              </a:ext>
            </a:extLst>
          </p:cNvPr>
          <p:cNvSpPr txBox="1"/>
          <p:nvPr/>
        </p:nvSpPr>
        <p:spPr>
          <a:xfrm>
            <a:off x="521207" y="2276494"/>
            <a:ext cx="7712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2980A0"/>
                </a:solidFill>
                <a:latin typeface="Source Sans Pro" panose="020B0503030403020204" pitchFamily="34" charset="0"/>
                <a:hlinkClick r:id="rId3"/>
              </a:rPr>
              <a:t>Home</a:t>
            </a:r>
            <a:r>
              <a:rPr lang="en-US" altLang="zh-CN" dirty="0">
                <a:solidFill>
                  <a:srgbClr val="1C1C1C"/>
                </a:solidFill>
                <a:latin typeface="Source Sans Pro" panose="020B0503030403020204" pitchFamily="34" charset="0"/>
              </a:rPr>
              <a:t> &gt; </a:t>
            </a:r>
            <a:r>
              <a:rPr lang="en-US" altLang="zh-CN" dirty="0">
                <a:solidFill>
                  <a:srgbClr val="2980A0"/>
                </a:solidFill>
                <a:latin typeface="Source Sans Pro" panose="020B0503030403020204" pitchFamily="34" charset="0"/>
                <a:hlinkClick r:id="rId4"/>
              </a:rPr>
              <a:t>News</a:t>
            </a:r>
            <a:endParaRPr lang="en-US" altLang="zh-CN" dirty="0">
              <a:solidFill>
                <a:srgbClr val="1C1C1C"/>
              </a:solidFill>
              <a:latin typeface="Source Sans Pro" panose="020B0503030403020204" pitchFamily="34" charset="0"/>
            </a:endParaRPr>
          </a:p>
          <a:p>
            <a:pPr algn="l"/>
            <a:r>
              <a:rPr lang="en-US" altLang="zh-CN" dirty="0">
                <a:solidFill>
                  <a:srgbClr val="103567"/>
                </a:solidFill>
                <a:latin typeface="fira-sans"/>
              </a:rPr>
              <a:t>Alfred </a:t>
            </a:r>
            <a:r>
              <a:rPr lang="en-US" altLang="zh-CN" dirty="0" err="1">
                <a:solidFill>
                  <a:srgbClr val="103567"/>
                </a:solidFill>
                <a:latin typeface="fira-sans"/>
              </a:rPr>
              <a:t>Aho</a:t>
            </a:r>
            <a:r>
              <a:rPr lang="en-US" altLang="zh-CN" dirty="0">
                <a:solidFill>
                  <a:srgbClr val="103567"/>
                </a:solidFill>
                <a:latin typeface="fira-sans"/>
              </a:rPr>
              <a:t> Wins the 2020 ACM Turing Award</a:t>
            </a:r>
          </a:p>
          <a:p>
            <a:pPr algn="l"/>
            <a:r>
              <a:rPr lang="en-US" altLang="zh-CN" cap="all" dirty="0">
                <a:solidFill>
                  <a:srgbClr val="686868"/>
                </a:solidFill>
                <a:latin typeface="Source Sans Pro" panose="020B0503030403020204" pitchFamily="34" charset="0"/>
              </a:rPr>
              <a:t>MAR 31 2021 | BY HOLLY EVARTS | PHOTO CREDIT: EILEEN BARROSO</a:t>
            </a:r>
          </a:p>
        </p:txBody>
      </p:sp>
      <p:pic>
        <p:nvPicPr>
          <p:cNvPr id="9" name="图片 8" descr="穿着西装笔挺的男子手里拿着书&#10;&#10;中度可信度描述已自动生成">
            <a:extLst>
              <a:ext uri="{FF2B5EF4-FFF2-40B4-BE49-F238E27FC236}">
                <a16:creationId xmlns:a16="http://schemas.microsoft.com/office/drawing/2014/main" id="{3B7644BA-C934-413A-9074-95A0A4A6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03" y="3365191"/>
            <a:ext cx="5791200" cy="3264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3A1052-C09B-4593-B90F-F1C2A937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" y="488136"/>
            <a:ext cx="5961905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8A92A8-7946-4730-B549-347F1356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虎书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14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18" name="图片 17" descr="书的封面&#10;&#10;中度可信度描述已自动生成">
            <a:extLst>
              <a:ext uri="{FF2B5EF4-FFF2-40B4-BE49-F238E27FC236}">
                <a16:creationId xmlns:a16="http://schemas.microsoft.com/office/drawing/2014/main" id="{ED535342-8EA8-42EB-88DD-834B92C92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833563"/>
            <a:ext cx="2352675" cy="3095625"/>
          </a:xfrm>
          <a:prstGeom prst="rect">
            <a:avLst/>
          </a:prstGeom>
        </p:spPr>
      </p:pic>
      <p:pic>
        <p:nvPicPr>
          <p:cNvPr id="20" name="图片 19" descr="人的脸被修图的动物&#10;&#10;低可信度描述已自动生成">
            <a:extLst>
              <a:ext uri="{FF2B5EF4-FFF2-40B4-BE49-F238E27FC236}">
                <a16:creationId xmlns:a16="http://schemas.microsoft.com/office/drawing/2014/main" id="{E6B0468C-F83C-4069-8A54-2746DE09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52" y="1828800"/>
            <a:ext cx="2333625" cy="3105150"/>
          </a:xfrm>
          <a:prstGeom prst="rect">
            <a:avLst/>
          </a:prstGeom>
        </p:spPr>
      </p:pic>
      <p:pic>
        <p:nvPicPr>
          <p:cNvPr id="22" name="图片 21" descr="地图&#10;&#10;中度可信度描述已自动生成">
            <a:extLst>
              <a:ext uri="{FF2B5EF4-FFF2-40B4-BE49-F238E27FC236}">
                <a16:creationId xmlns:a16="http://schemas.microsoft.com/office/drawing/2014/main" id="{8F4F56C1-5B1A-4377-9F13-ABF55D5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63" y="1838326"/>
            <a:ext cx="2343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584BAC-9E60-4B0C-8C14-8FE09AD5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鲸书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15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24" name="图片 23" descr="图片包含 图形用户界面&#10;&#10;描述已自动生成">
            <a:extLst>
              <a:ext uri="{FF2B5EF4-FFF2-40B4-BE49-F238E27FC236}">
                <a16:creationId xmlns:a16="http://schemas.microsoft.com/office/drawing/2014/main" id="{D39C39EE-D754-4E5A-AB5F-FD29ED72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66" y="1273587"/>
            <a:ext cx="36671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2DB9033-63C1-4AA4-B7FD-DFDAD03F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ADAEE-22DF-4055-80E1-C2B7319710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3474" y="1306161"/>
            <a:ext cx="8432227" cy="5445822"/>
          </a:xfrm>
        </p:spPr>
        <p:txBody>
          <a:bodyPr>
            <a:noAutofit/>
          </a:bodyPr>
          <a:lstStyle/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章  引论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2</a:t>
            </a:r>
            <a:r>
              <a:rPr lang="zh-CN" altLang="en-US" b="1" dirty="0"/>
              <a:t>章  文法和语言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章  词法分析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4</a:t>
            </a:r>
            <a:r>
              <a:rPr lang="zh-CN" altLang="en-US" b="1" dirty="0"/>
              <a:t>章  自顶向下语法分析方法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  自底向上优先分析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章  </a:t>
            </a:r>
            <a:r>
              <a:rPr lang="en-US" altLang="zh-CN" b="1" dirty="0"/>
              <a:t>LR</a:t>
            </a:r>
            <a:r>
              <a:rPr lang="zh-CN" altLang="en-US" b="1" dirty="0"/>
              <a:t>分析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 语法制导的语义计算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章  静态语义分析和中间代码生成</a:t>
            </a:r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章  运行时存储管理</a:t>
            </a:r>
            <a:endParaRPr lang="en-US" altLang="zh-CN" b="1" dirty="0"/>
          </a:p>
          <a:p>
            <a:pPr algn="l">
              <a:lnSpc>
                <a:spcPts val="2400"/>
              </a:lnSpc>
              <a:spcBef>
                <a:spcPct val="20000"/>
              </a:spcBef>
            </a:pPr>
            <a:r>
              <a:rPr lang="zh-CN" altLang="en-US" b="1" dirty="0"/>
              <a:t>第</a:t>
            </a:r>
            <a:r>
              <a:rPr lang="en-US" altLang="zh-CN" b="1" dirty="0"/>
              <a:t>10</a:t>
            </a:r>
            <a:r>
              <a:rPr lang="zh-CN" altLang="en-US" b="1" dirty="0"/>
              <a:t>章  代码优化和目标代码生成</a:t>
            </a:r>
          </a:p>
          <a:p>
            <a:pPr>
              <a:lnSpc>
                <a:spcPts val="2400"/>
              </a:lnSpc>
            </a:pPr>
            <a:endParaRPr lang="zh-CN" altLang="en-US" dirty="0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8D611F3A-53DE-4E73-A372-B7C8602DC65D}" type="slidenum">
              <a:rPr lang="en-US" altLang="zh-CN" smtClean="0"/>
              <a:pPr/>
              <a:t>16</a:t>
            </a:fld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97F422-0474-4110-932C-76C28074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教学目的与要求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23F27-869C-4FBA-84EF-7AAD7A3626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922" y="1477319"/>
            <a:ext cx="5798536" cy="38969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加深对计算机系统的理解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掌握编译程序</a:t>
            </a:r>
            <a:r>
              <a:rPr lang="en-US" altLang="zh-CN" dirty="0"/>
              <a:t>/</a:t>
            </a:r>
            <a:r>
              <a:rPr lang="zh-CN" altLang="en-US" dirty="0"/>
              <a:t>系统设计的</a:t>
            </a:r>
            <a:r>
              <a:rPr lang="zh-CN" altLang="en-US" dirty="0">
                <a:solidFill>
                  <a:srgbClr val="FF0000"/>
                </a:solidFill>
              </a:rPr>
              <a:t>基本原理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掌握“常见”语言机制的实现</a:t>
            </a:r>
            <a:r>
              <a:rPr lang="zh-CN" altLang="en-US" dirty="0">
                <a:solidFill>
                  <a:srgbClr val="FF0000"/>
                </a:solidFill>
              </a:rPr>
              <a:t>技术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综合应用跨学科知识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掌握并利用编译</a:t>
            </a:r>
            <a:r>
              <a:rPr lang="zh-CN" altLang="en-US" dirty="0">
                <a:solidFill>
                  <a:srgbClr val="FF0000"/>
                </a:solidFill>
              </a:rPr>
              <a:t>基础设施和工具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实现一个编译系统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灯片编号占位符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5768367-19B6-44BC-9951-BC83BC5A3A7D}" type="slidenum">
              <a:rPr lang="en-US" altLang="zh-CN" smtClean="0"/>
              <a:pPr/>
              <a:t>17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36AD3566-444A-416C-9A2A-ED566EF01661}"/>
              </a:ext>
            </a:extLst>
          </p:cNvPr>
          <p:cNvSpPr txBox="1">
            <a:spLocks/>
          </p:cNvSpPr>
          <p:nvPr/>
        </p:nvSpPr>
        <p:spPr>
          <a:xfrm>
            <a:off x="6119056" y="3624693"/>
            <a:ext cx="5622766" cy="275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Git, make, </a:t>
            </a:r>
            <a:r>
              <a:rPr lang="en-US" altLang="zh-CN" sz="2800" dirty="0" err="1"/>
              <a:t>cmake</a:t>
            </a:r>
            <a:endParaRPr lang="en-US" altLang="zh-CN" sz="2800" dirty="0"/>
          </a:p>
          <a:p>
            <a:r>
              <a:rPr lang="en-US" altLang="zh-CN" sz="2800" dirty="0" err="1"/>
              <a:t>gcc</a:t>
            </a:r>
            <a:r>
              <a:rPr lang="en-US" altLang="zh-CN" sz="2800" dirty="0"/>
              <a:t>, g++, clang, clang++</a:t>
            </a:r>
          </a:p>
          <a:p>
            <a:r>
              <a:rPr lang="en-US" altLang="zh-CN" sz="2800" dirty="0"/>
              <a:t>Flex, bison</a:t>
            </a:r>
          </a:p>
          <a:p>
            <a:r>
              <a:rPr lang="en-US" altLang="zh-CN" sz="2800" dirty="0" err="1"/>
              <a:t>Antlr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llvm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C879F-57C2-4205-A73A-6FD98DE95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4" t="-304" r="5385" b="76622"/>
          <a:stretch/>
        </p:blipFill>
        <p:spPr>
          <a:xfrm>
            <a:off x="6057690" y="1275453"/>
            <a:ext cx="5622767" cy="211703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8EF4096-0BF6-4EA5-812F-56AF2D62647D}"/>
              </a:ext>
            </a:extLst>
          </p:cNvPr>
          <p:cNvCxnSpPr/>
          <p:nvPr/>
        </p:nvCxnSpPr>
        <p:spPr>
          <a:xfrm>
            <a:off x="5829300" y="2357438"/>
            <a:ext cx="1569026" cy="628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E7810-2FFF-475B-9F10-909FEFDFCDBD}"/>
              </a:ext>
            </a:extLst>
          </p:cNvPr>
          <p:cNvSpPr txBox="1"/>
          <p:nvPr/>
        </p:nvSpPr>
        <p:spPr>
          <a:xfrm>
            <a:off x="9601200" y="29537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F45BF3-5D34-4213-9170-06E4447D7A9E}"/>
              </a:ext>
            </a:extLst>
          </p:cNvPr>
          <p:cNvSpPr txBox="1"/>
          <p:nvPr/>
        </p:nvSpPr>
        <p:spPr>
          <a:xfrm>
            <a:off x="5082822" y="28299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B101702F-86FB-4AE7-B6C8-AB7873BB1292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16200000" flipH="1">
            <a:off x="7466225" y="1002036"/>
            <a:ext cx="123790" cy="4518378"/>
          </a:xfrm>
          <a:prstGeom prst="curvedConnector3">
            <a:avLst>
              <a:gd name="adj1" fmla="val 2846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731184C-BA04-4F96-A9C7-8484F59B6263}"/>
              </a:ext>
            </a:extLst>
          </p:cNvPr>
          <p:cNvSpPr txBox="1"/>
          <p:nvPr/>
        </p:nvSpPr>
        <p:spPr>
          <a:xfrm>
            <a:off x="11151996" y="294904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8CAED9-F987-4B11-AE7D-693DE6B9C5EE}"/>
              </a:ext>
            </a:extLst>
          </p:cNvPr>
          <p:cNvSpPr txBox="1"/>
          <p:nvPr/>
        </p:nvSpPr>
        <p:spPr>
          <a:xfrm>
            <a:off x="5054198" y="413981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366D6E39-C85E-4AA5-978A-34931B079DF1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5426416" y="3318376"/>
            <a:ext cx="5911689" cy="100610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435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实现一个什么样的编译系统？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04780" cy="4882648"/>
          </a:xfrm>
        </p:spPr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开发支持特定语言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、面向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硬件平台的综合性编译系统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语言开发，能够在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Ubuntu18.04(64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x86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评测服务器上编译运行。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能够将符合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自定义程序设计语言</a:t>
            </a:r>
            <a:r>
              <a:rPr lang="en-US" altLang="zh-CN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的测试程序编译为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汇编语言程序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(32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ARMv7)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。并通过汇编链接后在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Raspberry Pi  OS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Raspbian GNU/Linux 10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）操作系统的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Raspberry 4B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设备上运行。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Raspbery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4B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上运行汇编链接后的二进制程序，测试程序功能的正确性和运行效率，来评价编译器的功能正确性和优化效果，并据此打分。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Educoder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虚拟机评测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18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051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SysY</a:t>
            </a:r>
            <a:r>
              <a:rPr lang="zh-CN" altLang="en-US" dirty="0"/>
              <a:t>语言介绍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04780" cy="470801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</a:rPr>
              <a:t>是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C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语言的一个子集。</a:t>
            </a:r>
            <a:endParaRPr lang="en-US" altLang="zh-CN" i="0" dirty="0">
              <a:solidFill>
                <a:srgbClr val="333333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</a:rPr>
              <a:t>有且仅有一个名为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main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的主函数定义</a:t>
            </a:r>
            <a:endParaRPr lang="en-US" altLang="zh-CN" i="0" dirty="0">
              <a:solidFill>
                <a:srgbClr val="333333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</a:rPr>
              <a:t>可以包含若干全局变量声明、常量声明和其他函数定义。</a:t>
            </a:r>
            <a:endParaRPr lang="en-US" altLang="zh-CN" i="0" dirty="0">
              <a:solidFill>
                <a:srgbClr val="333333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</a:rPr>
              <a:t>语言支持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int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类型和元素为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int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类型且按行优先存储的多维数组类型，其中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int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型整数为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32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位有符号数；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const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修饰符用于声明常量。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i="0" dirty="0" err="1">
                <a:solidFill>
                  <a:srgbClr val="333333"/>
                </a:solidFill>
                <a:effectLst/>
              </a:rPr>
              <a:t>SysY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语言本身没有提供输入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/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输出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(I/O)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的语言构造，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I/O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是以运行时库方式提供，库函数可以在</a:t>
            </a:r>
            <a:r>
              <a:rPr lang="en-US" altLang="zh-CN" i="0" dirty="0" err="1">
                <a:solidFill>
                  <a:srgbClr val="333333"/>
                </a:solidFill>
                <a:effectLst/>
              </a:rPr>
              <a:t>SysY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程序中的函数内调用。</a:t>
            </a:r>
          </a:p>
          <a:p>
            <a:r>
              <a:rPr lang="zh-CN" altLang="en-US" dirty="0"/>
              <a:t>共它细节，参见官网手册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19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15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 am  I ?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37A3EE-BEC0-4167-AA6E-348A9A7E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22" y="1417604"/>
            <a:ext cx="4932362" cy="185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SzPct val="60000"/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Name:  </a:t>
            </a:r>
            <a:r>
              <a:rPr lang="zh-CN" altLang="en-US" sz="2800" dirty="0">
                <a:solidFill>
                  <a:schemeClr val="tx1"/>
                </a:solidFill>
              </a:rPr>
              <a:t>杨茂林</a:t>
            </a:r>
          </a:p>
          <a:p>
            <a:pPr algn="l" eaLnBrk="1" hangingPunct="1">
              <a:spcAft>
                <a:spcPct val="20000"/>
              </a:spcAft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Email:  </a:t>
            </a:r>
            <a:r>
              <a:rPr lang="en-US" altLang="zh-CN" sz="2800" dirty="0">
                <a:solidFill>
                  <a:schemeClr val="tx1"/>
                </a:solidFill>
                <a:hlinkClick r:id="rId2"/>
              </a:rPr>
              <a:t>kylin@hust.edu.cn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l" eaLnBrk="1" hangingPunct="1">
              <a:spcAft>
                <a:spcPct val="20000"/>
              </a:spcAft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QQ:     8575543</a:t>
            </a:r>
          </a:p>
          <a:p>
            <a:pPr algn="l" eaLnBrk="1" hangingPunct="1"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 </a:t>
            </a:r>
            <a:endParaRPr lang="en-US" altLang="zh-CN" sz="28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DEDE2965-C102-4D22-97A8-F95417E4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" y="3271556"/>
            <a:ext cx="4564063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220CECFE-0412-4EFC-84C5-1D05756D5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92" y="3438939"/>
            <a:ext cx="4541838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21914E2-6D5A-40C5-BEC5-CDE116A6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983" y="1336561"/>
            <a:ext cx="6247207" cy="208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SzPct val="60000"/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lang="en-US" altLang="zh-CN" sz="2800" dirty="0" err="1">
                <a:solidFill>
                  <a:schemeClr val="tx1"/>
                </a:solidFill>
              </a:rPr>
              <a:t>Bilibili</a:t>
            </a:r>
            <a:r>
              <a:rPr lang="en-US" altLang="zh-CN" sz="2800" dirty="0">
                <a:solidFill>
                  <a:schemeClr val="tx1"/>
                </a:solidFill>
              </a:rPr>
              <a:t> up </a:t>
            </a:r>
            <a:r>
              <a:rPr lang="zh-CN" altLang="en-US" sz="2800" dirty="0">
                <a:solidFill>
                  <a:schemeClr val="tx1"/>
                </a:solidFill>
              </a:rPr>
              <a:t>主</a:t>
            </a:r>
            <a:r>
              <a:rPr lang="en-US" altLang="zh-CN" sz="2800" dirty="0">
                <a:solidFill>
                  <a:schemeClr val="tx1"/>
                </a:solidFill>
              </a:rPr>
              <a:t>:  </a:t>
            </a:r>
            <a:r>
              <a:rPr lang="en-US" altLang="zh-CN" sz="2800" dirty="0" err="1">
                <a:solidFill>
                  <a:schemeClr val="tx1"/>
                </a:solidFill>
              </a:rPr>
              <a:t>kylinsoft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 algn="l" eaLnBrk="1" hangingPunct="1">
              <a:buClr>
                <a:srgbClr val="FF0000"/>
              </a:buClr>
              <a:buNone/>
            </a:pPr>
            <a:r>
              <a:rPr lang="en-US" altLang="zh-CN" sz="2400" dirty="0">
                <a:solidFill>
                  <a:schemeClr val="tx1"/>
                </a:solidFill>
                <a:hlinkClick r:id="rId5"/>
              </a:rPr>
              <a:t>https://space.bilibili.com/503076092/dynamic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spcAft>
                <a:spcPct val="20000"/>
              </a:spcAft>
              <a:buClr>
                <a:srgbClr val="FF0000"/>
              </a:buClr>
            </a:pPr>
            <a:r>
              <a:rPr lang="en-US" altLang="zh-CN" sz="2800" dirty="0" err="1">
                <a:solidFill>
                  <a:schemeClr val="tx1"/>
                </a:solidFill>
              </a:rPr>
              <a:t>educoder</a:t>
            </a:r>
            <a:r>
              <a:rPr lang="en-US" altLang="zh-CN" sz="2800" dirty="0">
                <a:solidFill>
                  <a:schemeClr val="tx1"/>
                </a:solidFill>
              </a:rPr>
              <a:t>:   </a:t>
            </a:r>
            <a:r>
              <a:rPr lang="zh-CN" altLang="en-US" sz="2800" dirty="0">
                <a:solidFill>
                  <a:schemeClr val="tx1"/>
                </a:solidFill>
              </a:rPr>
              <a:t>实训制作者</a:t>
            </a:r>
            <a:r>
              <a:rPr lang="en-US" altLang="zh-CN" sz="2800" dirty="0">
                <a:solidFill>
                  <a:schemeClr val="tx1"/>
                </a:solidFill>
              </a:rPr>
              <a:t>,</a:t>
            </a:r>
            <a:r>
              <a:rPr lang="zh-CN" altLang="en-US" sz="2800" dirty="0">
                <a:solidFill>
                  <a:schemeClr val="tx1"/>
                </a:solidFill>
              </a:rPr>
              <a:t>贡献者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indent="0" algn="l" eaLnBrk="1" hangingPunct="1">
              <a:spcAft>
                <a:spcPct val="20000"/>
              </a:spcAft>
              <a:buClr>
                <a:srgbClr val="FF0000"/>
              </a:buClr>
              <a:buNone/>
            </a:pPr>
            <a:r>
              <a:rPr lang="en-US" altLang="zh-CN" sz="2400" dirty="0">
                <a:solidFill>
                  <a:schemeClr val="tx1"/>
                </a:solidFill>
                <a:hlinkClick r:id="rId6"/>
              </a:rPr>
              <a:t>https://www.educoder.net/paths/x7rzkcvp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</a:t>
            </a:r>
            <a:endParaRPr lang="en-US" altLang="zh-CN" sz="28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994143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部署在头歌和希冀平台上的实验任务的区别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11076243" cy="470801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所有学生需参加头歌平台上的实验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，实验仍以完成</a:t>
            </a:r>
            <a:r>
              <a:rPr lang="en-US" altLang="zh-CN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SysY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语言的编译器为最终目标，但另有其它独立实验，以便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不能完成编译系统的同学也能拿到适当分数；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头歌上的实验结果直接在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X86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_64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Ubuntu 16.04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服务器上用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arm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虚拟机评测，而不是在树莓派上运行评测；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头歌上的实验只测试程序功能的正确性，不做性能评测；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头歌上的评测用例是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比赛用例的子集；</a:t>
            </a:r>
            <a:endParaRPr lang="en-US" altLang="zh-CN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部署在希冀平台上的实验只有两个：预赛和决赛，它与</a:t>
            </a:r>
            <a:r>
              <a:rPr lang="en-US" altLang="zh-CN" dirty="0"/>
              <a:t>2021</a:t>
            </a:r>
            <a:r>
              <a:rPr lang="zh-CN" altLang="en-US" dirty="0"/>
              <a:t>年的正式比赛过程、环境和实验内容完全一样。评测系统根据你提供的地址从代码托管平台</a:t>
            </a:r>
            <a:r>
              <a:rPr lang="en-US" altLang="zh-CN" dirty="0"/>
              <a:t>(</a:t>
            </a:r>
            <a:r>
              <a:rPr lang="en-US" altLang="zh-CN" dirty="0" err="1"/>
              <a:t>github</a:t>
            </a:r>
            <a:r>
              <a:rPr lang="en-US" altLang="zh-CN" dirty="0"/>
              <a:t>)</a:t>
            </a:r>
            <a:r>
              <a:rPr lang="zh-CN" altLang="en-US" dirty="0"/>
              <a:t>拉取</a:t>
            </a:r>
            <a:r>
              <a:rPr lang="en-US" altLang="zh-CN" dirty="0"/>
              <a:t>master</a:t>
            </a:r>
            <a:r>
              <a:rPr lang="zh-CN" altLang="en-US" dirty="0"/>
              <a:t>分支生成编译系统，并加载基准测试程序，自动进行功能及性能测试。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20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941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7664" y="1818401"/>
            <a:ext cx="6053149" cy="212494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听讲并思考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多阅读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源码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官网手册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教程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实践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动手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396620" y="4637562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7027310" y="2880875"/>
            <a:ext cx="33581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foo:</a:t>
            </a:r>
          </a:p>
          <a:p>
            <a:r>
              <a:rPr lang="en-US" altLang="zh-CN" sz="2400" dirty="0"/>
              <a:t>        sub    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#8</a:t>
            </a:r>
          </a:p>
          <a:p>
            <a:r>
              <a:rPr lang="en-US" altLang="zh-CN" sz="2400" dirty="0"/>
              <a:t>        str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#4]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ldr</a:t>
            </a:r>
            <a:r>
              <a:rPr lang="en-US" altLang="zh-CN" sz="2400" dirty="0"/>
              <a:t>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#4]</a:t>
            </a:r>
          </a:p>
          <a:p>
            <a:r>
              <a:rPr lang="en-US" altLang="zh-CN" sz="2400" dirty="0"/>
              <a:t>        add     r0, r0, #3</a:t>
            </a:r>
          </a:p>
          <a:p>
            <a:r>
              <a:rPr lang="en-US" altLang="zh-CN" sz="2400" dirty="0"/>
              <a:t>        str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        </a:t>
            </a:r>
            <a:r>
              <a:rPr lang="en-US" altLang="zh-CN" sz="2400" dirty="0" err="1"/>
              <a:t>ldr</a:t>
            </a:r>
            <a:r>
              <a:rPr lang="en-US" altLang="zh-CN" sz="2400" dirty="0"/>
              <a:t>     r0, [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        add    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sp</a:t>
            </a:r>
            <a:r>
              <a:rPr lang="en-US" altLang="zh-CN" sz="2400" dirty="0"/>
              <a:t>, #8</a:t>
            </a:r>
          </a:p>
          <a:p>
            <a:r>
              <a:rPr lang="en-US" altLang="zh-CN" sz="2400" dirty="0"/>
              <a:t>        bx      </a:t>
            </a:r>
            <a:r>
              <a:rPr lang="en-US" altLang="zh-CN" sz="2400" dirty="0" err="1"/>
              <a:t>lr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3600462" y="1364168"/>
            <a:ext cx="8143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#clang -S -target armv7a-none-eabi </a:t>
            </a:r>
            <a:r>
              <a:rPr lang="en-US" altLang="zh-CN" sz="2400" dirty="0" err="1"/>
              <a:t>foo.c</a:t>
            </a:r>
            <a:r>
              <a:rPr lang="en-US" altLang="zh-CN" sz="2400" dirty="0"/>
              <a:t> -o foo.armv7a.s</a:t>
            </a:r>
            <a:endParaRPr lang="zh-CN" altLang="en-US" sz="2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/>
          <p:nvPr/>
        </p:nvCxnSpPr>
        <p:spPr>
          <a:xfrm>
            <a:off x="4110037" y="5314950"/>
            <a:ext cx="1985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600316" y="44885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217FBF-D805-4652-8A74-AE07F4A6E898}"/>
              </a:ext>
            </a:extLst>
          </p:cNvPr>
          <p:cNvSpPr txBox="1"/>
          <p:nvPr/>
        </p:nvSpPr>
        <p:spPr>
          <a:xfrm>
            <a:off x="467654" y="41995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foo.c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6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22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198723" y="2345834"/>
            <a:ext cx="3761043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+ b +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main(){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k;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k = foo(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5172863" y="1933020"/>
            <a:ext cx="33581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foo:</a:t>
            </a:r>
          </a:p>
          <a:p>
            <a:r>
              <a:rPr lang="en-US" altLang="zh-CN" sz="2000" dirty="0"/>
              <a:t>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str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add     r0, r0, r1</a:t>
            </a:r>
          </a:p>
          <a:p>
            <a:r>
              <a:rPr lang="en-US" altLang="zh-CN" sz="2000" dirty="0"/>
              <a:t>        add     r0, r0, #10</a:t>
            </a:r>
          </a:p>
          <a:p>
            <a:r>
              <a:rPr lang="en-US" altLang="zh-CN" sz="2000" dirty="0"/>
              <a:t>        add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</a:t>
            </a:r>
          </a:p>
          <a:p>
            <a:r>
              <a:rPr lang="en-US" altLang="zh-CN" sz="2000" dirty="0"/>
              <a:t>        bx      </a:t>
            </a:r>
            <a:r>
              <a:rPr lang="en-US" altLang="zh-CN" sz="2000" dirty="0" err="1"/>
              <a:t>lr</a:t>
            </a:r>
            <a:endParaRPr lang="en-US" altLang="zh-CN" sz="2000" dirty="0"/>
          </a:p>
          <a:p>
            <a:r>
              <a:rPr lang="en-US" altLang="zh-CN" sz="2000" dirty="0"/>
              <a:t>main:</a:t>
            </a:r>
          </a:p>
          <a:p>
            <a:r>
              <a:rPr lang="en-US" altLang="zh-CN" sz="2000" dirty="0"/>
              <a:t>        push    {r11, </a:t>
            </a:r>
            <a:r>
              <a:rPr lang="en-US" altLang="zh-CN" sz="2000" dirty="0" err="1"/>
              <a:t>lr</a:t>
            </a:r>
            <a:r>
              <a:rPr lang="en-US" altLang="zh-CN" sz="2000" dirty="0"/>
              <a:t>}</a:t>
            </a:r>
          </a:p>
          <a:p>
            <a:r>
              <a:rPr lang="en-US" altLang="zh-CN" sz="2000" dirty="0"/>
              <a:t>        mov     r11, </a:t>
            </a:r>
            <a:r>
              <a:rPr lang="en-US" altLang="zh-CN" sz="2000" dirty="0" err="1"/>
              <a:t>sp</a:t>
            </a:r>
            <a:endParaRPr lang="en-US" altLang="zh-CN" sz="2000" dirty="0"/>
          </a:p>
          <a:p>
            <a:r>
              <a:rPr lang="en-US" altLang="zh-CN" sz="2000" dirty="0"/>
              <a:t>        sub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#16</a:t>
            </a:r>
          </a:p>
          <a:p>
            <a:r>
              <a:rPr lang="en-US" altLang="zh-CN" sz="2000" dirty="0"/>
              <a:t>        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2143125" y="1364168"/>
            <a:ext cx="9601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#clang -S -target armv7a-none-eabi </a:t>
            </a:r>
            <a:r>
              <a:rPr lang="en-US" altLang="zh-CN" sz="2400" dirty="0" err="1"/>
              <a:t>foo.c</a:t>
            </a:r>
            <a:r>
              <a:rPr lang="en-US" altLang="zh-CN" sz="2400" dirty="0"/>
              <a:t> -o demo.armv7a.s</a:t>
            </a:r>
            <a:endParaRPr lang="zh-CN" altLang="en-US" sz="24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>
            <a:cxnSpLocks/>
          </p:cNvCxnSpPr>
          <p:nvPr/>
        </p:nvCxnSpPr>
        <p:spPr>
          <a:xfrm>
            <a:off x="4002087" y="4423326"/>
            <a:ext cx="105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167460" y="350043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198723" y="170218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demo.c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E693F6-09EE-484F-8298-23CDEA37D109}"/>
              </a:ext>
            </a:extLst>
          </p:cNvPr>
          <p:cNvSpPr txBox="1"/>
          <p:nvPr/>
        </p:nvSpPr>
        <p:spPr>
          <a:xfrm>
            <a:off x="8471903" y="2047399"/>
            <a:ext cx="335817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       mov     r0, #0</a:t>
            </a:r>
          </a:p>
          <a:p>
            <a:r>
              <a:rPr lang="en-US" altLang="zh-CN" sz="2000" dirty="0"/>
              <a:t>        str     r0, [r11, #-4]</a:t>
            </a:r>
          </a:p>
          <a:p>
            <a:r>
              <a:rPr lang="en-US" altLang="zh-CN" sz="2000" dirty="0"/>
              <a:t>        mov     r0, #10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#8]</a:t>
            </a:r>
          </a:p>
          <a:p>
            <a:r>
              <a:rPr lang="en-US" altLang="zh-CN" sz="2000" dirty="0"/>
              <a:t>        mov     r0, #20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#8]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r1,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#4]</a:t>
            </a:r>
          </a:p>
          <a:p>
            <a:r>
              <a:rPr lang="en-US" altLang="zh-CN" sz="2000" dirty="0"/>
              <a:t>        bl      foo</a:t>
            </a:r>
          </a:p>
          <a:p>
            <a:r>
              <a:rPr lang="en-US" altLang="zh-CN" sz="2000" dirty="0"/>
              <a:t>        str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ldr</a:t>
            </a:r>
            <a:r>
              <a:rPr lang="en-US" altLang="zh-CN" sz="2000" dirty="0"/>
              <a:t>     r0, [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]</a:t>
            </a:r>
          </a:p>
          <a:p>
            <a:r>
              <a:rPr lang="en-US" altLang="zh-CN" sz="2000" dirty="0"/>
              <a:t>        mov     </a:t>
            </a:r>
            <a:r>
              <a:rPr lang="en-US" altLang="zh-CN" sz="2000" dirty="0" err="1"/>
              <a:t>sp</a:t>
            </a:r>
            <a:r>
              <a:rPr lang="en-US" altLang="zh-CN" sz="2000" dirty="0"/>
              <a:t>, r11</a:t>
            </a:r>
          </a:p>
          <a:p>
            <a:r>
              <a:rPr lang="en-US" altLang="zh-CN" sz="2000" dirty="0"/>
              <a:t>        pop     {r11, pc}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7744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23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198723" y="2345834"/>
            <a:ext cx="3761043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+ b +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main(){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k;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k = foo(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5719236" y="2808957"/>
            <a:ext cx="33581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400" dirty="0"/>
              <a:t>foo:</a:t>
            </a:r>
          </a:p>
          <a:p>
            <a:r>
              <a:rPr lang="pt-BR" altLang="zh-CN" sz="2400" dirty="0"/>
              <a:t>        add     r0, r0, r1</a:t>
            </a:r>
          </a:p>
          <a:p>
            <a:r>
              <a:rPr lang="pt-BR" altLang="zh-CN" sz="2400" dirty="0"/>
              <a:t>        add     r0, r0, #10</a:t>
            </a:r>
          </a:p>
          <a:p>
            <a:r>
              <a:rPr lang="pt-BR" altLang="zh-CN" sz="2400" dirty="0"/>
              <a:t>        bx      lr</a:t>
            </a:r>
          </a:p>
          <a:p>
            <a:r>
              <a:rPr lang="pt-BR" altLang="zh-CN" sz="2400" dirty="0"/>
              <a:t>main:</a:t>
            </a:r>
          </a:p>
          <a:p>
            <a:r>
              <a:rPr lang="pt-BR" altLang="zh-CN" sz="2400" dirty="0"/>
              <a:t>        mov     r0, #40</a:t>
            </a:r>
          </a:p>
          <a:p>
            <a:r>
              <a:rPr lang="pt-BR" altLang="zh-CN" sz="2400" dirty="0"/>
              <a:t>        bx      lr</a:t>
            </a:r>
            <a:r>
              <a:rPr lang="en-US" altLang="zh-CN" sz="2400" dirty="0"/>
              <a:t>        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2143125" y="1364168"/>
            <a:ext cx="9850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</a:t>
            </a:r>
            <a:r>
              <a:rPr lang="pt-BR" altLang="zh-CN" sz="2400" dirty="0"/>
              <a:t>clang -S </a:t>
            </a:r>
            <a:r>
              <a:rPr lang="pt-BR" altLang="zh-CN" sz="2400" dirty="0">
                <a:solidFill>
                  <a:srgbClr val="FF0000"/>
                </a:solidFill>
              </a:rPr>
              <a:t>-O2 </a:t>
            </a:r>
            <a:r>
              <a:rPr lang="pt-BR" altLang="zh-CN" sz="2400" dirty="0"/>
              <a:t>-target armv7a-none-eabi demo.c -o </a:t>
            </a:r>
            <a:r>
              <a:rPr lang="pt-BR" altLang="zh-CN" sz="2400" dirty="0">
                <a:solidFill>
                  <a:srgbClr val="FF0000"/>
                </a:solidFill>
              </a:rPr>
              <a:t>demo.armv7a.O2.s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>
            <a:cxnSpLocks/>
          </p:cNvCxnSpPr>
          <p:nvPr/>
        </p:nvCxnSpPr>
        <p:spPr>
          <a:xfrm>
            <a:off x="4330700" y="4437613"/>
            <a:ext cx="105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330700" y="36999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198723" y="170218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demo.c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28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如何达成目标？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24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A317F-5D78-4198-A0E7-49E00982F854}"/>
              </a:ext>
            </a:extLst>
          </p:cNvPr>
          <p:cNvSpPr txBox="1"/>
          <p:nvPr/>
        </p:nvSpPr>
        <p:spPr>
          <a:xfrm>
            <a:off x="198723" y="2345834"/>
            <a:ext cx="3761043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foo(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+ b +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main(){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 = 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k;</a:t>
            </a:r>
          </a:p>
          <a:p>
            <a:endParaRPr lang="en-US" altLang="zh-CN" sz="2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k = foo(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putint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(k); </a:t>
            </a:r>
            <a:endParaRPr lang="en-US" altLang="zh-CN" sz="2400" b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b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B2EDD2-890F-461B-9B29-E9DD496C5D67}"/>
              </a:ext>
            </a:extLst>
          </p:cNvPr>
          <p:cNvSpPr txBox="1"/>
          <p:nvPr/>
        </p:nvSpPr>
        <p:spPr>
          <a:xfrm>
            <a:off x="5719236" y="2808957"/>
            <a:ext cx="60354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SysY</a:t>
            </a:r>
            <a:r>
              <a:rPr lang="zh-CN" altLang="en-US" sz="2400" dirty="0"/>
              <a:t>语言的输入输出函数不是标准的</a:t>
            </a:r>
            <a:r>
              <a:rPr lang="en-US" altLang="zh-CN" sz="2400" dirty="0"/>
              <a:t>C lib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What’s your solution?</a:t>
            </a:r>
          </a:p>
          <a:p>
            <a:endParaRPr lang="en-US" altLang="zh-CN" sz="2400" dirty="0"/>
          </a:p>
          <a:p>
            <a:r>
              <a:rPr lang="en-US" altLang="zh-CN" sz="2400" dirty="0" err="1">
                <a:solidFill>
                  <a:srgbClr val="0000FF"/>
                </a:solidFill>
              </a:rPr>
              <a:t>sylib.h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8BCD6-8637-439D-B2AC-D2876579E114}"/>
              </a:ext>
            </a:extLst>
          </p:cNvPr>
          <p:cNvSpPr txBox="1"/>
          <p:nvPr/>
        </p:nvSpPr>
        <p:spPr>
          <a:xfrm>
            <a:off x="2143125" y="1364168"/>
            <a:ext cx="9850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</a:t>
            </a:r>
            <a:r>
              <a:rPr lang="pt-BR" altLang="zh-CN" sz="2400" dirty="0"/>
              <a:t>clang -S </a:t>
            </a:r>
            <a:r>
              <a:rPr lang="pt-BR" altLang="zh-CN" sz="2400" dirty="0">
                <a:solidFill>
                  <a:srgbClr val="FF0000"/>
                </a:solidFill>
              </a:rPr>
              <a:t>-O2 </a:t>
            </a:r>
            <a:r>
              <a:rPr lang="pt-BR" altLang="zh-CN" sz="2400" dirty="0"/>
              <a:t>-target armv7a-none-eabi demo.c -o </a:t>
            </a:r>
            <a:r>
              <a:rPr lang="pt-BR" altLang="zh-CN" sz="2400" dirty="0">
                <a:solidFill>
                  <a:srgbClr val="FF0000"/>
                </a:solidFill>
              </a:rPr>
              <a:t>demo.armv7a.O2.s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7201C0B-8F5E-4095-BFED-669141722AE6}"/>
              </a:ext>
            </a:extLst>
          </p:cNvPr>
          <p:cNvCxnSpPr>
            <a:cxnSpLocks/>
          </p:cNvCxnSpPr>
          <p:nvPr/>
        </p:nvCxnSpPr>
        <p:spPr>
          <a:xfrm>
            <a:off x="4330700" y="4437613"/>
            <a:ext cx="105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7A198C-8148-49ED-8E1B-C0B43691B3B8}"/>
              </a:ext>
            </a:extLst>
          </p:cNvPr>
          <p:cNvSpPr txBox="1"/>
          <p:nvPr/>
        </p:nvSpPr>
        <p:spPr>
          <a:xfrm>
            <a:off x="4330700" y="36999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编译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198723" y="1702188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demo.c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7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搭建平台，准备环境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25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521207" y="1473588"/>
            <a:ext cx="10551606" cy="466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线下：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 18.04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是首选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可以在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 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WSL2(Windows Subsystem for Linux)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flex, bison,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 g++, clang, clang++,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antlr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LLVM 10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版本为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7.5.0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java 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编译与运行环境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线上已为你准备：</a:t>
            </a:r>
            <a:endParaRPr lang="en-US" altLang="zh-CN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Educoder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 16.04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gcc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7.5.0,  java 11 LTS,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Antlr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4.9.3, LLVM12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交叉编译与运行平台</a:t>
            </a:r>
          </a:p>
        </p:txBody>
      </p:sp>
    </p:spTree>
    <p:extLst>
      <p:ext uri="{BB962C8B-B14F-4D97-AF65-F5344CB8AC3E}">
        <p14:creationId xmlns:p14="http://schemas.microsoft.com/office/powerpoint/2010/main" val="750322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搭建平台，准备环境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26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AF92E0-A8D8-4921-B8DE-DD423CACBCA9}"/>
              </a:ext>
            </a:extLst>
          </p:cNvPr>
          <p:cNvSpPr txBox="1"/>
          <p:nvPr/>
        </p:nvSpPr>
        <p:spPr>
          <a:xfrm>
            <a:off x="521207" y="1473588"/>
            <a:ext cx="10551606" cy="235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Win10: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Microsoft Store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Ubuntu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WSL2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VS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作为编辑器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下装，两边皆可用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C/C++/Java/Flex/Bison</a:t>
            </a:r>
          </a:p>
        </p:txBody>
      </p:sp>
      <p:pic>
        <p:nvPicPr>
          <p:cNvPr id="4" name="图片 3" descr="图形用户界面, 应用程序, Teams&#10;&#10;描述已自动生成">
            <a:extLst>
              <a:ext uri="{FF2B5EF4-FFF2-40B4-BE49-F238E27FC236}">
                <a16:creationId xmlns:a16="http://schemas.microsoft.com/office/drawing/2014/main" id="{8F789BF4-E1D8-4A13-88C4-673B686D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25" y="2160981"/>
            <a:ext cx="5715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9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FF57D64-0336-4606-9912-40E60CE1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63CEA-E549-41FC-AFDD-35B0EC3779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考试权重：</a:t>
            </a:r>
          </a:p>
          <a:p>
            <a:r>
              <a:rPr lang="zh-CN" altLang="en-US" dirty="0"/>
              <a:t>平时成绩（课堂互动</a:t>
            </a:r>
            <a:r>
              <a:rPr lang="en-US" altLang="zh-CN" dirty="0"/>
              <a:t>+</a:t>
            </a:r>
            <a:r>
              <a:rPr lang="zh-CN" altLang="en-US" dirty="0"/>
              <a:t>课后作业）</a:t>
            </a:r>
            <a:r>
              <a:rPr lang="en-US" altLang="zh-CN" dirty="0"/>
              <a:t>20%</a:t>
            </a:r>
          </a:p>
          <a:p>
            <a:r>
              <a:rPr lang="zh-CN" altLang="en-US" dirty="0"/>
              <a:t>课堂出勤   </a:t>
            </a:r>
            <a:r>
              <a:rPr lang="en-US" altLang="zh-CN" dirty="0"/>
              <a:t>10%</a:t>
            </a:r>
          </a:p>
          <a:p>
            <a:r>
              <a:rPr lang="zh-CN" altLang="en-US" dirty="0"/>
              <a:t>期末考试  </a:t>
            </a:r>
            <a:r>
              <a:rPr lang="en-US" altLang="zh-CN" dirty="0"/>
              <a:t>70%</a:t>
            </a:r>
          </a:p>
          <a:p>
            <a:r>
              <a:rPr lang="zh-CN" altLang="en-US" sz="2800" dirty="0">
                <a:solidFill>
                  <a:srgbClr val="7030A0"/>
                </a:solidFill>
              </a:rPr>
              <a:t>答疑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/>
              <a:t>QQ</a:t>
            </a:r>
            <a:r>
              <a:rPr lang="zh-CN" altLang="en-US" dirty="0"/>
              <a:t>群，在线</a:t>
            </a:r>
            <a:r>
              <a:rPr lang="en-US" altLang="zh-CN" dirty="0"/>
              <a:t>/</a:t>
            </a:r>
            <a:r>
              <a:rPr lang="zh-CN" altLang="en-US" dirty="0"/>
              <a:t>离线答疑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27</a:t>
            </a:fld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B63E992-93E7-4EBD-AC23-A85466D8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平时成绩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189D29A-1169-4350-9E5D-633EFC396A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922" y="1432560"/>
            <a:ext cx="6669687" cy="2715370"/>
          </a:xfrm>
        </p:spPr>
        <p:txBody>
          <a:bodyPr/>
          <a:lstStyle/>
          <a:p>
            <a:pPr algn="l"/>
            <a:r>
              <a:rPr lang="zh-CN" altLang="en-US" sz="2400" dirty="0"/>
              <a:t>根据课程组统一安排，</a:t>
            </a:r>
            <a:endParaRPr lang="en-US" altLang="zh-CN" sz="2400" dirty="0"/>
          </a:p>
          <a:p>
            <a:pPr algn="l"/>
            <a:r>
              <a:rPr lang="zh-CN" altLang="en-US" sz="2400" dirty="0"/>
              <a:t>签到，随堂测验和作业提交均使用超星平台。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zh-CN" altLang="en-US" sz="2400" dirty="0"/>
              <a:t>作业请拍照上传。</a:t>
            </a:r>
            <a:endParaRPr lang="en-US" altLang="zh-CN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54C63D-FADA-44DA-8F35-B8935518F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28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8D767F-FA57-41A7-975D-E22A50F2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52" y="1219200"/>
            <a:ext cx="3803074" cy="44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BF859B9-9459-4E90-A91E-ECE704F9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引论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C81AE3C-AE21-4CAC-BD8D-B5967F9521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1.1</a:t>
            </a:r>
            <a:r>
              <a:rPr lang="zh-CN" altLang="en-US" sz="3200" dirty="0"/>
              <a:t>　什么是编译程序 </a:t>
            </a:r>
          </a:p>
          <a:p>
            <a:r>
              <a:rPr lang="en-US" altLang="zh-CN" sz="3200" dirty="0"/>
              <a:t>1.2</a:t>
            </a:r>
            <a:r>
              <a:rPr lang="zh-CN" altLang="en-US" sz="3200" dirty="0"/>
              <a:t>　编译过程和编译程序结构 </a:t>
            </a:r>
          </a:p>
          <a:p>
            <a:r>
              <a:rPr lang="en-US" altLang="zh-CN" sz="3200" dirty="0"/>
              <a:t>1.3</a:t>
            </a:r>
            <a:r>
              <a:rPr lang="zh-CN" altLang="en-US" sz="3200" dirty="0"/>
              <a:t>　解释程序和一些软件工具 </a:t>
            </a:r>
          </a:p>
          <a:p>
            <a:r>
              <a:rPr lang="en-US" altLang="zh-CN" sz="3200" dirty="0"/>
              <a:t>1.4</a:t>
            </a:r>
            <a:r>
              <a:rPr lang="zh-CN" altLang="en-US" sz="3200" dirty="0"/>
              <a:t>　</a:t>
            </a:r>
            <a:r>
              <a:rPr lang="en-US" altLang="zh-CN" sz="3200" dirty="0"/>
              <a:t>PL/0</a:t>
            </a:r>
            <a:r>
              <a:rPr lang="zh-CN" altLang="en-US" sz="3200" dirty="0"/>
              <a:t>编译系统</a:t>
            </a:r>
            <a:endParaRPr lang="en-US" altLang="zh-CN" sz="3200" dirty="0"/>
          </a:p>
          <a:p>
            <a:r>
              <a:rPr lang="en-US" altLang="zh-CN" sz="3200" dirty="0"/>
              <a:t>1.5</a:t>
            </a:r>
            <a:r>
              <a:rPr lang="zh-CN" altLang="en-US" sz="3200" dirty="0"/>
              <a:t>   编译工具链</a:t>
            </a:r>
          </a:p>
          <a:p>
            <a:endParaRPr lang="zh-CN" alt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29</a:t>
            </a:fld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编译原理 </a:t>
            </a:r>
            <a:r>
              <a:rPr lang="en-US" altLang="zh-CN" dirty="0"/>
              <a:t>+ </a:t>
            </a:r>
            <a:r>
              <a:rPr lang="zh-CN" altLang="en-US" dirty="0"/>
              <a:t>数据库系统原理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 descr="图片包含 应用程序&#10;&#10;描述已自动生成">
            <a:extLst>
              <a:ext uri="{FF2B5EF4-FFF2-40B4-BE49-F238E27FC236}">
                <a16:creationId xmlns:a16="http://schemas.microsoft.com/office/drawing/2014/main" id="{1EAD8C59-0442-442C-A912-C6DED4C1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81" y="1386057"/>
            <a:ext cx="3505200" cy="4958132"/>
          </a:xfrm>
          <a:prstGeom prst="rect">
            <a:avLst/>
          </a:prstGeom>
        </p:spPr>
      </p:pic>
      <p:pic>
        <p:nvPicPr>
          <p:cNvPr id="6" name="Picture 27" descr="数据库系统概论第５版">
            <a:extLst>
              <a:ext uri="{FF2B5EF4-FFF2-40B4-BE49-F238E27FC236}">
                <a16:creationId xmlns:a16="http://schemas.microsoft.com/office/drawing/2014/main" id="{55A12FEB-B6DE-4EFD-A922-65B95346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92" y="1397528"/>
            <a:ext cx="3858598" cy="492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87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0323306D-7C1F-4C72-A7AC-E30F166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什么是编译程序</a:t>
            </a:r>
            <a:r>
              <a:rPr lang="en-US" altLang="zh-CN" dirty="0"/>
              <a:t>(compiler</a:t>
            </a:r>
            <a:r>
              <a:rPr lang="zh-CN" altLang="en-US" dirty="0"/>
              <a:t>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30</a:t>
            </a:fld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309E62E-CD4C-454C-8404-5A1D7F747DFF}"/>
              </a:ext>
            </a:extLst>
          </p:cNvPr>
          <p:cNvGrpSpPr/>
          <p:nvPr/>
        </p:nvGrpSpPr>
        <p:grpSpPr>
          <a:xfrm>
            <a:off x="279485" y="1369987"/>
            <a:ext cx="6077418" cy="2408268"/>
            <a:chOff x="3630825" y="3502215"/>
            <a:chExt cx="6500127" cy="238400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1F0C21-44BA-47A1-A839-AADD357295D4}"/>
                </a:ext>
              </a:extLst>
            </p:cNvPr>
            <p:cNvSpPr txBox="1"/>
            <p:nvPr/>
          </p:nvSpPr>
          <p:spPr>
            <a:xfrm>
              <a:off x="3630825" y="4420521"/>
              <a:ext cx="1359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7201F-F8DE-4004-B137-326AA2E58C64}"/>
                </a:ext>
              </a:extLst>
            </p:cNvPr>
            <p:cNvSpPr txBox="1"/>
            <p:nvPr/>
          </p:nvSpPr>
          <p:spPr>
            <a:xfrm>
              <a:off x="5440851" y="4139559"/>
              <a:ext cx="231044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28E518-2402-4D30-8D14-35A0EB762140}"/>
                </a:ext>
              </a:extLst>
            </p:cNvPr>
            <p:cNvSpPr txBox="1"/>
            <p:nvPr/>
          </p:nvSpPr>
          <p:spPr>
            <a:xfrm>
              <a:off x="8383358" y="442052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6A5282-BB35-4B1B-A245-E8388A4ED1B0}"/>
                </a:ext>
              </a:extLst>
            </p:cNvPr>
            <p:cNvSpPr txBox="1"/>
            <p:nvPr/>
          </p:nvSpPr>
          <p:spPr>
            <a:xfrm>
              <a:off x="8756857" y="3502215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74BC8D3-AB79-4D25-9D25-489450EDD94E}"/>
                </a:ext>
              </a:extLst>
            </p:cNvPr>
            <p:cNvSpPr txBox="1"/>
            <p:nvPr/>
          </p:nvSpPr>
          <p:spPr>
            <a:xfrm>
              <a:off x="8756856" y="5363000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0BB137A-0511-49FB-8474-59E54C5952AA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4990493" y="4678168"/>
              <a:ext cx="450358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5C74D85-8F4F-4DAD-B314-FC6AE89443B7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7751298" y="4678168"/>
              <a:ext cx="632060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6C295FC-FF4B-4C47-8696-480461C0859A}"/>
                </a:ext>
              </a:extLst>
            </p:cNvPr>
            <p:cNvCxnSpPr>
              <a:cxnSpLocks/>
              <a:stCxn id="20" idx="2"/>
              <a:endCxn id="19" idx="0"/>
            </p:cNvCxnSpPr>
            <p:nvPr/>
          </p:nvCxnSpPr>
          <p:spPr>
            <a:xfrm>
              <a:off x="9257155" y="4025435"/>
              <a:ext cx="0" cy="3950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62DF066-040E-4E23-98B5-06CD31E9DC31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 flipH="1">
              <a:off x="9257154" y="4943741"/>
              <a:ext cx="1" cy="419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4C5A6DD-B199-454C-B302-BE7EDD38A038}"/>
              </a:ext>
            </a:extLst>
          </p:cNvPr>
          <p:cNvSpPr txBox="1"/>
          <p:nvPr/>
        </p:nvSpPr>
        <p:spPr>
          <a:xfrm>
            <a:off x="2071965" y="4564861"/>
            <a:ext cx="2060036" cy="1200329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编译器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Translator</a:t>
            </a:r>
          </a:p>
          <a:p>
            <a:pPr algn="ctr"/>
            <a:r>
              <a:rPr lang="en-US" altLang="zh-CN" sz="2400" dirty="0">
                <a:solidFill>
                  <a:srgbClr val="FFC000"/>
                </a:solidFill>
              </a:rPr>
              <a:t>(</a:t>
            </a:r>
            <a:r>
              <a:rPr lang="en-US" altLang="zh-CN" sz="2400" dirty="0" err="1">
                <a:solidFill>
                  <a:srgbClr val="FFC000"/>
                </a:solidFill>
              </a:rPr>
              <a:t>javac</a:t>
            </a:r>
            <a:r>
              <a:rPr lang="en-US" altLang="zh-CN" sz="2400" dirty="0">
                <a:solidFill>
                  <a:srgbClr val="FFC000"/>
                </a:solidFill>
              </a:rPr>
              <a:t>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C209131-74D3-4BA2-B8C7-33BEB23EE2C6}"/>
              </a:ext>
            </a:extLst>
          </p:cNvPr>
          <p:cNvSpPr txBox="1"/>
          <p:nvPr/>
        </p:nvSpPr>
        <p:spPr>
          <a:xfrm>
            <a:off x="261938" y="4698539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en-US" altLang="zh-CN" sz="28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.java</a:t>
            </a:r>
            <a:r>
              <a:rPr lang="zh-CN" altLang="en-US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449F4D8-6E42-4C53-B4BD-B7C668A16AB6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1523822" y="5165026"/>
            <a:ext cx="548143" cy="10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F2C36D9-4F06-4AF4-BA96-607E702BDC7D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4132001" y="5165026"/>
            <a:ext cx="6422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2CD65ED-89D0-4DBF-8384-78429DA4800A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8222609" y="5162558"/>
            <a:ext cx="698417" cy="2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3295CD6-2777-47C8-A0F6-050F4316BAB6}"/>
              </a:ext>
            </a:extLst>
          </p:cNvPr>
          <p:cNvSpPr txBox="1"/>
          <p:nvPr/>
        </p:nvSpPr>
        <p:spPr>
          <a:xfrm>
            <a:off x="4774229" y="4564861"/>
            <a:ext cx="3448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中间表示</a:t>
            </a:r>
            <a:endParaRPr lang="en-US" altLang="zh-CN" sz="24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ntermediate </a:t>
            </a:r>
            <a:r>
              <a:rPr lang="en-US" altLang="zh-CN" sz="2400" b="1" dirty="0" err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en-US" altLang="zh-CN" sz="2400" b="1" dirty="0" err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presentation</a:t>
            </a:r>
            <a:endParaRPr lang="en-US" altLang="zh-CN" sz="2400" dirty="0"/>
          </a:p>
          <a:p>
            <a:pPr algn="ctr"/>
            <a:r>
              <a:rPr lang="en-US" altLang="zh-CN" sz="24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.class</a:t>
            </a:r>
            <a:endParaRPr lang="zh-CN" altLang="en-US" sz="2400" b="1" dirty="0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E582EBB-4225-498E-91AA-E222CFEB8273}"/>
              </a:ext>
            </a:extLst>
          </p:cNvPr>
          <p:cNvSpPr txBox="1"/>
          <p:nvPr/>
        </p:nvSpPr>
        <p:spPr>
          <a:xfrm>
            <a:off x="8921026" y="4608560"/>
            <a:ext cx="2548248" cy="1107996"/>
          </a:xfrm>
          <a:prstGeom prst="rect">
            <a:avLst/>
          </a:prstGeom>
          <a:solidFill>
            <a:srgbClr val="008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Java</a:t>
            </a:r>
            <a:r>
              <a:rPr lang="zh-CN" altLang="en-US" sz="2400" dirty="0">
                <a:solidFill>
                  <a:schemeClr val="bg1"/>
                </a:solidFill>
              </a:rPr>
              <a:t>虚拟机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/>
              <a:t>J</a:t>
            </a:r>
            <a:r>
              <a:rPr lang="en-US" altLang="zh-CN" dirty="0">
                <a:solidFill>
                  <a:schemeClr val="bg1"/>
                </a:solidFill>
              </a:rPr>
              <a:t>ava </a:t>
            </a:r>
            <a:r>
              <a:rPr lang="en-US" altLang="zh-CN" dirty="0" err="1"/>
              <a:t>V</a:t>
            </a:r>
            <a:r>
              <a:rPr lang="en-US" altLang="zh-CN" dirty="0" err="1">
                <a:solidFill>
                  <a:schemeClr val="bg1"/>
                </a:solidFill>
              </a:rPr>
              <a:t>irtural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/>
              <a:t>M</a:t>
            </a:r>
            <a:r>
              <a:rPr lang="en-US" altLang="zh-CN" dirty="0">
                <a:solidFill>
                  <a:schemeClr val="bg1"/>
                </a:solidFill>
              </a:rPr>
              <a:t>achine</a:t>
            </a:r>
          </a:p>
          <a:p>
            <a:pPr algn="ctr"/>
            <a:r>
              <a:rPr lang="en-US" altLang="zh-CN" sz="2400" dirty="0">
                <a:solidFill>
                  <a:srgbClr val="FFC000"/>
                </a:solidFill>
              </a:rPr>
              <a:t>(java)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3986C2-CBA9-49B7-85D9-E23D50ECCFBC}"/>
              </a:ext>
            </a:extLst>
          </p:cNvPr>
          <p:cNvSpPr txBox="1"/>
          <p:nvPr/>
        </p:nvSpPr>
        <p:spPr>
          <a:xfrm>
            <a:off x="9694852" y="3537319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20D95DC-5969-4B7A-B9EA-DD923090BC7F}"/>
              </a:ext>
            </a:extLst>
          </p:cNvPr>
          <p:cNvSpPr txBox="1"/>
          <p:nvPr/>
        </p:nvSpPr>
        <p:spPr>
          <a:xfrm>
            <a:off x="9694852" y="6198277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输出 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E923D11-16F9-4928-B7CE-E7D9D2ED4EA2}"/>
              </a:ext>
            </a:extLst>
          </p:cNvPr>
          <p:cNvCxnSpPr>
            <a:cxnSpLocks/>
            <a:stCxn id="51" idx="2"/>
            <a:endCxn id="48" idx="0"/>
          </p:cNvCxnSpPr>
          <p:nvPr/>
        </p:nvCxnSpPr>
        <p:spPr>
          <a:xfrm>
            <a:off x="10195150" y="4060539"/>
            <a:ext cx="0" cy="54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260FF11-AB98-429B-AA87-FC962D717D5D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10195150" y="5716556"/>
            <a:ext cx="0" cy="48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9F3BDDD-FA47-4E6A-A8BB-6C077217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高级语言，汇编语言，机器语言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35D41C-B5C6-4E7E-99E5-EA6F2E020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559D0B-FE50-48D2-97E0-03D32CA10664}"/>
              </a:ext>
            </a:extLst>
          </p:cNvPr>
          <p:cNvSpPr txBox="1"/>
          <p:nvPr/>
        </p:nvSpPr>
        <p:spPr>
          <a:xfrm>
            <a:off x="10150993" y="1331631"/>
            <a:ext cx="1416197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BA 09 01 </a:t>
            </a:r>
          </a:p>
          <a:p>
            <a:pPr algn="l"/>
            <a:r>
              <a:rPr lang="en-US" altLang="zh-CN" dirty="0"/>
              <a:t>B4 09 </a:t>
            </a:r>
          </a:p>
          <a:p>
            <a:pPr algn="l"/>
            <a:r>
              <a:rPr lang="en-US" altLang="zh-CN" dirty="0"/>
              <a:t>CD 21 </a:t>
            </a:r>
          </a:p>
          <a:p>
            <a:pPr algn="l"/>
            <a:r>
              <a:rPr lang="en-US" altLang="zh-CN" dirty="0"/>
              <a:t>CD 20 </a:t>
            </a:r>
          </a:p>
          <a:p>
            <a:pPr algn="l"/>
            <a:r>
              <a:rPr lang="en-US" altLang="zh-CN" dirty="0"/>
              <a:t>48 65 6C </a:t>
            </a:r>
            <a:r>
              <a:rPr lang="en-US" altLang="zh-CN" dirty="0" err="1"/>
              <a:t>6C</a:t>
            </a:r>
            <a:endParaRPr lang="en-US" altLang="zh-CN" dirty="0"/>
          </a:p>
          <a:p>
            <a:pPr algn="l"/>
            <a:r>
              <a:rPr lang="en-US" altLang="zh-CN" dirty="0"/>
              <a:t>6F 20 57 6F 72 6C 64 21 0D 0A 24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B957-5879-4E72-8450-C42615D056FB}"/>
              </a:ext>
            </a:extLst>
          </p:cNvPr>
          <p:cNvSpPr txBox="1"/>
          <p:nvPr/>
        </p:nvSpPr>
        <p:spPr>
          <a:xfrm>
            <a:off x="5781429" y="1331631"/>
            <a:ext cx="3810000" cy="5078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DATA  SEGMENT </a:t>
            </a:r>
          </a:p>
          <a:p>
            <a:pPr algn="l"/>
            <a:r>
              <a:rPr lang="en-US" altLang="zh-CN" dirty="0"/>
              <a:t>MSG   DB   "Hello World!"</a:t>
            </a:r>
          </a:p>
          <a:p>
            <a:pPr algn="l"/>
            <a:r>
              <a:rPr lang="en-US" altLang="zh-CN" dirty="0"/>
              <a:t>           DB   0DH,0AH</a:t>
            </a:r>
          </a:p>
          <a:p>
            <a:pPr algn="l"/>
            <a:r>
              <a:rPr lang="en-US" altLang="zh-CN" dirty="0"/>
              <a:t>           DB   "$"</a:t>
            </a:r>
          </a:p>
          <a:p>
            <a:pPr algn="l"/>
            <a:r>
              <a:rPr lang="en-US" altLang="zh-CN" dirty="0"/>
              <a:t>DATA  ENDS 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CODE  SEGMENT </a:t>
            </a:r>
          </a:p>
          <a:p>
            <a:pPr algn="l"/>
            <a:r>
              <a:rPr lang="en-US" altLang="zh-CN" dirty="0"/>
              <a:t>      ASSUME   CS:CODE,DS:DATA </a:t>
            </a:r>
          </a:p>
          <a:p>
            <a:pPr algn="l"/>
            <a:r>
              <a:rPr lang="en-US" altLang="zh-CN" dirty="0"/>
              <a:t>START: </a:t>
            </a:r>
          </a:p>
          <a:p>
            <a:pPr algn="l"/>
            <a:r>
              <a:rPr lang="en-US" altLang="zh-CN" dirty="0"/>
              <a:t>      MOV   AX,SEG DATA</a:t>
            </a:r>
          </a:p>
          <a:p>
            <a:pPr algn="l"/>
            <a:r>
              <a:rPr lang="en-US" altLang="zh-CN" dirty="0"/>
              <a:t>      MOV   DS,AX       </a:t>
            </a:r>
          </a:p>
          <a:p>
            <a:pPr algn="l"/>
            <a:r>
              <a:rPr lang="en-US" altLang="zh-CN" dirty="0"/>
              <a:t>      MOV   </a:t>
            </a:r>
            <a:r>
              <a:rPr lang="en-US" altLang="zh-CN" dirty="0" err="1"/>
              <a:t>DX,offset</a:t>
            </a:r>
            <a:r>
              <a:rPr lang="en-US" altLang="zh-CN" dirty="0"/>
              <a:t> Msg</a:t>
            </a:r>
          </a:p>
          <a:p>
            <a:pPr algn="l"/>
            <a:r>
              <a:rPr lang="en-US" altLang="zh-CN" dirty="0"/>
              <a:t>      MOV   AH,09H   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      MOV AX,4C00H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CODE  ENDS </a:t>
            </a:r>
          </a:p>
          <a:p>
            <a:pPr algn="l"/>
            <a:r>
              <a:rPr lang="en-US" altLang="zh-CN" dirty="0"/>
              <a:t>      END START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782296-5978-4A45-8A66-02B1357CDAB1}"/>
              </a:ext>
            </a:extLst>
          </p:cNvPr>
          <p:cNvSpPr txBox="1"/>
          <p:nvPr/>
        </p:nvSpPr>
        <p:spPr>
          <a:xfrm>
            <a:off x="593799" y="1692459"/>
            <a:ext cx="454855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"Hello World!\n"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392D2EC-FDAC-44BC-B91B-DFF90202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53" y="3390128"/>
            <a:ext cx="457200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public class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HelloWorld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public static void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main(String[] args)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System.out.println(</a:t>
            </a:r>
            <a:r>
              <a:rPr lang="zh-CN" altLang="zh-CN" sz="1600" dirty="0">
                <a:solidFill>
                  <a:srgbClr val="6A8759"/>
                </a:solidFill>
                <a:latin typeface="Arial Unicode MS"/>
                <a:ea typeface="JetBrains Mono"/>
              </a:rPr>
              <a:t>"Hello,world!"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}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}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F13DF-7D8C-40DD-8501-A8E5237627E0}"/>
              </a:ext>
            </a:extLst>
          </p:cNvPr>
          <p:cNvSpPr txBox="1"/>
          <p:nvPr/>
        </p:nvSpPr>
        <p:spPr>
          <a:xfrm>
            <a:off x="564492" y="5226971"/>
            <a:ext cx="460716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2060"/>
                </a:solidFill>
              </a:rPr>
              <a:t>program</a:t>
            </a:r>
            <a:r>
              <a:rPr lang="en-US" altLang="zh-CN" dirty="0"/>
              <a:t> HelloWorld;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begin</a:t>
            </a:r>
          </a:p>
          <a:p>
            <a:pPr algn="l"/>
            <a:r>
              <a:rPr lang="en-US" altLang="zh-CN" dirty="0"/>
              <a:t>    </a:t>
            </a:r>
            <a:r>
              <a:rPr lang="en-US" altLang="zh-CN" dirty="0" err="1"/>
              <a:t>writeln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'</a:t>
            </a:r>
            <a:r>
              <a:rPr lang="en-US" altLang="zh-CN" dirty="0" err="1">
                <a:solidFill>
                  <a:srgbClr val="0000FF"/>
                </a:solidFill>
              </a:rPr>
              <a:t>Hello,world</a:t>
            </a:r>
            <a:r>
              <a:rPr lang="en-US" altLang="zh-CN" dirty="0">
                <a:solidFill>
                  <a:srgbClr val="0000FF"/>
                </a:solidFill>
              </a:rPr>
              <a:t>!'</a:t>
            </a:r>
            <a:r>
              <a:rPr lang="en-US" altLang="zh-CN" dirty="0"/>
              <a:t>);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end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393AC0-9B45-47BE-80D5-FEDDB949E33C}"/>
              </a:ext>
            </a:extLst>
          </p:cNvPr>
          <p:cNvSpPr txBox="1"/>
          <p:nvPr/>
        </p:nvSpPr>
        <p:spPr>
          <a:xfrm>
            <a:off x="511484" y="1142111"/>
            <a:ext cx="343364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highlight>
                  <a:srgbClr val="008B3A"/>
                </a:highlight>
              </a:rPr>
              <a:t>C</a:t>
            </a:r>
            <a:endParaRPr lang="zh-CN" altLang="en-US" sz="2400" dirty="0">
              <a:solidFill>
                <a:schemeClr val="bg1"/>
              </a:solidFill>
              <a:highlight>
                <a:srgbClr val="008B3A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3FECB5-04BA-4FED-93DA-E2837CD0C1C1}"/>
              </a:ext>
            </a:extLst>
          </p:cNvPr>
          <p:cNvSpPr txBox="1"/>
          <p:nvPr/>
        </p:nvSpPr>
        <p:spPr>
          <a:xfrm>
            <a:off x="491608" y="2845012"/>
            <a:ext cx="120467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highlight>
                  <a:srgbClr val="008B3A"/>
                </a:highlight>
              </a:rPr>
              <a:t>JAVA</a:t>
            </a:r>
            <a:endParaRPr lang="zh-CN" altLang="en-US" sz="2400" dirty="0">
              <a:solidFill>
                <a:schemeClr val="bg1"/>
              </a:solidFill>
              <a:highlight>
                <a:srgbClr val="008B3A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943C23-ECA4-4CBD-8747-163D7C48258B}"/>
              </a:ext>
            </a:extLst>
          </p:cNvPr>
          <p:cNvSpPr txBox="1"/>
          <p:nvPr/>
        </p:nvSpPr>
        <p:spPr>
          <a:xfrm>
            <a:off x="491608" y="4667901"/>
            <a:ext cx="1787766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highlight>
                  <a:srgbClr val="008B3A"/>
                </a:highlight>
              </a:rPr>
              <a:t>PASCAL</a:t>
            </a:r>
            <a:endParaRPr lang="zh-CN" altLang="en-US" sz="2400" dirty="0">
              <a:solidFill>
                <a:schemeClr val="bg1"/>
              </a:solidFill>
              <a:highlight>
                <a:srgbClr val="008B3A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07647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编译演示 </a:t>
            </a:r>
            <a:r>
              <a:rPr lang="en-US" altLang="zh-CN" dirty="0"/>
              <a:t>- helloworld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EB83D5C-DBE8-4E68-833C-84AC3E538D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33380" cy="4974336"/>
          </a:xfrm>
        </p:spPr>
        <p:txBody>
          <a:bodyPr>
            <a:no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cat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helloworld.c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 main() {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更快、更高、更强、更团结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(Faster, Higher, Stronger, Together)!\n");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0;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helloworld.c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-o helloworld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root@evassh-8976592~# ./helloworld</a:t>
            </a:r>
          </a:p>
          <a:p>
            <a:pPr>
              <a:lnSpc>
                <a:spcPts val="2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更快、更高、更强、更团结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(Faster, Higher, Stronger, Together)!</a:t>
            </a:r>
          </a:p>
        </p:txBody>
      </p:sp>
    </p:spTree>
    <p:extLst>
      <p:ext uri="{BB962C8B-B14F-4D97-AF65-F5344CB8AC3E}">
        <p14:creationId xmlns:p14="http://schemas.microsoft.com/office/powerpoint/2010/main" val="341737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编译系统的作用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4F5432C-9E9B-47B4-B9B7-E0BBFBCC32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19093" cy="195688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翻译：支持高层的抽象，支持底层的硬件体系结构</a:t>
            </a:r>
          </a:p>
          <a:p>
            <a:r>
              <a:rPr lang="zh-CN" altLang="en-US" sz="2800" dirty="0"/>
              <a:t>优化：更快的执行速度，更少的空间</a:t>
            </a:r>
          </a:p>
          <a:p>
            <a:r>
              <a:rPr lang="zh-CN" altLang="en-US" sz="2800" dirty="0"/>
              <a:t>分析：程序理解，</a:t>
            </a:r>
            <a:r>
              <a:rPr lang="en-US" altLang="zh-CN" sz="2800" dirty="0"/>
              <a:t>Safety, Security</a:t>
            </a:r>
          </a:p>
          <a:p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83A64-05CB-4CC5-93A7-3073E3F6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5" y="3581539"/>
            <a:ext cx="10495238" cy="22380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51454C-B28A-47A6-82A8-30DC44625A72}"/>
              </a:ext>
            </a:extLst>
          </p:cNvPr>
          <p:cNvSpPr txBox="1"/>
          <p:nvPr/>
        </p:nvSpPr>
        <p:spPr>
          <a:xfrm>
            <a:off x="521205" y="5840232"/>
            <a:ext cx="11466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 compiler writer builds bridges between people and machines, and this task is each day more challenging       - Fernando </a:t>
            </a:r>
            <a:r>
              <a:rPr lang="en-US" altLang="zh-CN" sz="2400" dirty="0" err="1"/>
              <a:t>Magno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8989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0F4D02-970D-47FF-87FC-550D21A6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342633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为什么要学习编译原理？编译原理有多重要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495018-9361-4BD3-A65E-76C35D38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33393" cy="260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50</a:t>
            </a:r>
            <a:r>
              <a:rPr lang="zh-CN" altLang="en-US" dirty="0"/>
              <a:t>多年来，</a:t>
            </a:r>
            <a:r>
              <a:rPr lang="en-US" altLang="zh-CN" dirty="0"/>
              <a:t>1/3</a:t>
            </a:r>
            <a:r>
              <a:rPr lang="zh-CN" altLang="en-US" dirty="0"/>
              <a:t>的</a:t>
            </a:r>
            <a:r>
              <a:rPr lang="en-US" altLang="zh-CN" dirty="0"/>
              <a:t>ACM</a:t>
            </a:r>
            <a:r>
              <a:rPr lang="zh-CN" altLang="en-US" dirty="0"/>
              <a:t>图灵奖获得者从事编程语言与编译系统相关的研究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34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E932B6-8695-41B5-968A-E7BC5E4E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5" y="1932700"/>
            <a:ext cx="4933333" cy="191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C1EA82-8280-4615-B196-D87BB0AF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4" y="4020722"/>
            <a:ext cx="2803340" cy="28033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BA910BF-9164-42DE-A6F3-AA8EC34FF533}"/>
              </a:ext>
            </a:extLst>
          </p:cNvPr>
          <p:cNvSpPr txBox="1"/>
          <p:nvPr/>
        </p:nvSpPr>
        <p:spPr>
          <a:xfrm>
            <a:off x="3342836" y="4043363"/>
            <a:ext cx="84871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"The first reason Compiler Construction is such an</a:t>
            </a:r>
          </a:p>
          <a:p>
            <a:r>
              <a:rPr lang="en-US" altLang="zh-CN" sz="2400" dirty="0"/>
              <a:t>important CS course is that it brings together, in a very</a:t>
            </a:r>
          </a:p>
          <a:p>
            <a:r>
              <a:rPr lang="en-US" altLang="zh-CN" sz="2400" dirty="0"/>
              <a:t>concrete way, almost everything you learned before you</a:t>
            </a:r>
          </a:p>
          <a:p>
            <a:r>
              <a:rPr lang="en-US" altLang="zh-CN" sz="2400" dirty="0"/>
              <a:t>took the course."    -   Steve </a:t>
            </a:r>
            <a:r>
              <a:rPr lang="en-US" altLang="zh-CN" sz="2400" dirty="0" err="1"/>
              <a:t>Yegge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Steve </a:t>
            </a:r>
            <a:r>
              <a:rPr lang="en-US" altLang="zh-CN" sz="2400" dirty="0" err="1"/>
              <a:t>Yegge</a:t>
            </a:r>
            <a:r>
              <a:rPr lang="en-US" altLang="zh-CN" sz="2400" dirty="0"/>
              <a:t> has worked at Amazon and Google, among others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5453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521207" y="1395418"/>
            <a:ext cx="11008806" cy="51054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计算机专业主干课 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编译程序（系统）是计算机系统的核心支撑软件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贯穿程序语言、运行时系统、体系结构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联系计算机科学和计算机系统的典范</a:t>
            </a:r>
          </a:p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专业工作者必备的基本技能 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编译原理的知识影响到专业人员的素质</a:t>
            </a: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大量专业工作与编译技术相关 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 typeface="Symbol" pitchFamily="18" charset="2"/>
              <a:buChar char="-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高级语言实现，体系结构设计与优化，硬件综合，二进制翻译，智能编辑器，面向领域的语言以及业务逻辑语言的实现，软件静态分析，逆向工程，调试器，模型驱动的开发，程序验证，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342900" indent="-342900" fontAlgn="base">
              <a:lnSpc>
                <a:spcPts val="34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73B294-CF4A-4F96-940E-B304509A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课程地位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5DFF75B-BC56-4612-8EB2-E20F1AFDFED8}" type="slidenum">
              <a:rPr lang="en-US" altLang="zh-CN" smtClean="0"/>
              <a:pPr/>
              <a:t>35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49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连接过去与未来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216D5FD-04E2-41E1-BE30-99C58918DD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对你过去所学知识的一次大检验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为你未来的工作储备能力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直接为你带来工作机会</a:t>
            </a:r>
          </a:p>
        </p:txBody>
      </p:sp>
    </p:spTree>
    <p:extLst>
      <p:ext uri="{BB962C8B-B14F-4D97-AF65-F5344CB8AC3E}">
        <p14:creationId xmlns:p14="http://schemas.microsoft.com/office/powerpoint/2010/main" val="207286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新语言，新硬件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37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FF99D-651F-4B6C-8F53-7AF2054A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2" y="1743277"/>
            <a:ext cx="4672783" cy="4271761"/>
          </a:xfrm>
          <a:prstGeom prst="rect">
            <a:avLst/>
          </a:prstGeom>
        </p:spPr>
      </p:pic>
      <p:pic>
        <p:nvPicPr>
          <p:cNvPr id="6" name="内容占位符 6" descr="文本&#10;&#10;中度可信度描述已自动生成">
            <a:extLst>
              <a:ext uri="{FF2B5EF4-FFF2-40B4-BE49-F238E27FC236}">
                <a16:creationId xmlns:a16="http://schemas.microsoft.com/office/drawing/2014/main" id="{BAC9D04F-8977-44AE-8213-0C182619D3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38" y="2117960"/>
            <a:ext cx="6669088" cy="3897078"/>
          </a:xfrm>
        </p:spPr>
      </p:pic>
    </p:spTree>
    <p:extLst>
      <p:ext uri="{BB962C8B-B14F-4D97-AF65-F5344CB8AC3E}">
        <p14:creationId xmlns:p14="http://schemas.microsoft.com/office/powerpoint/2010/main" val="2338883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92F3C3-633E-495F-965C-6E4F1B60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新的领域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234B4A-28A8-4701-B999-4C81925B8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38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374DDE-8812-4054-944C-80EDD96B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03" y="1227511"/>
            <a:ext cx="8647590" cy="54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6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351331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商业领域的软件公司大多有自己的语言与编译器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6AF6F7C-EC9A-43A7-A475-9BB5A06BDC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6669687" cy="3977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ERP </a:t>
            </a:r>
            <a:r>
              <a:rPr lang="zh-CN" altLang="en-US" dirty="0"/>
              <a:t>的鼻祖 </a:t>
            </a:r>
            <a:r>
              <a:rPr lang="en-US" altLang="zh-CN" dirty="0"/>
              <a:t>SAP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SaaS </a:t>
            </a:r>
            <a:r>
              <a:rPr lang="zh-CN" altLang="en-US" dirty="0"/>
              <a:t>的鼻祖 </a:t>
            </a:r>
            <a:r>
              <a:rPr lang="en-US" altLang="zh-CN" dirty="0" err="1"/>
              <a:t>SalesForce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淘宝，拼多多，京东</a:t>
            </a:r>
            <a:r>
              <a:rPr lang="en-US" altLang="zh-CN" dirty="0"/>
              <a:t>,  </a:t>
            </a:r>
            <a:r>
              <a:rPr lang="zh-CN" altLang="en-US" dirty="0"/>
              <a:t>美团</a:t>
            </a:r>
            <a:endParaRPr lang="en-US" altLang="zh-CN" dirty="0"/>
          </a:p>
          <a:p>
            <a:r>
              <a:rPr lang="zh-CN" altLang="en-US" dirty="0"/>
              <a:t>都用自己的语言开发应用，或者用于配置应用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90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站的数据库系统原理录播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C5A3D0-3A5E-4D47-B015-83B8A726624D}"/>
              </a:ext>
            </a:extLst>
          </p:cNvPr>
          <p:cNvGrpSpPr/>
          <p:nvPr/>
        </p:nvGrpSpPr>
        <p:grpSpPr>
          <a:xfrm>
            <a:off x="687182" y="1233512"/>
            <a:ext cx="9500160" cy="5316519"/>
            <a:chOff x="687182" y="1233512"/>
            <a:chExt cx="9500160" cy="5316519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0B3DB6B3-396D-4F14-B043-880B07CB7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182" y="1233512"/>
              <a:ext cx="9500160" cy="53119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课程介绍: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2"/>
                </a:rPr>
                <a:t>网页链接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       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数据库系统概述: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3"/>
                </a:rPr>
                <a:t>网页链接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数据模型: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4"/>
                </a:rPr>
                <a:t>     CH01-2 数据模型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数据库系统的结构：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5"/>
                </a:rPr>
                <a:t>     CH01-3 数据库系统的结构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关系模式的数据结构和完整性约束规则: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6"/>
                </a:rPr>
                <a:t>     CH02-Part1 关系模式的数据结构...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关系代数：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7"/>
                </a:rPr>
                <a:t>     CH02-Part2 关系代数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SQL概述及数据定义语句: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8"/>
                </a:rPr>
                <a:t>     CH03 SQL-part1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简单查询及多表连接查询: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9"/>
                </a:rPr>
                <a:t>     CH03 SQL-part2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嵌套查询: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0"/>
                </a:rPr>
                <a:t>     CH03 SQL-part3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实践课SQL Server示范: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1"/>
                </a:rPr>
                <a:t>     MSSQL实践示范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实践课MySQL 示范：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2"/>
                </a:rPr>
                <a:t>     MySQL实践示范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关系数据理论-函数依赖与公理系统: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3"/>
                </a:rPr>
                <a:t>     CH06 关系数据理论1-upd1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关系数据理论-最小覆盖、正则覆盖、范式与多值依赖: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4"/>
                </a:rPr>
                <a:t>     CH06 关系数据理论2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关系数据理论-无损连接、保持函数依赖与模式分解: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5"/>
                </a:rPr>
                <a:t>     CH06 关系数据理论3-upd1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关系查询处理与优化：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6"/>
                </a:rPr>
                <a:t>     CH09 关系查询处理和查询优化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数据库恢复技术: 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7"/>
                </a:rPr>
                <a:t>     CH10 数据库恢复技术</a:t>
              </a:r>
              <a:b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并发控制: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</a:rPr>
                <a:t>  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178BCF"/>
                  </a:solidFill>
                  <a:effectLst/>
                  <a:latin typeface="Arial" panose="020B0604020202020204" pitchFamily="34" charset="0"/>
                  <a:ea typeface="Helvetica Neue"/>
                  <a:hlinkClick r:id="rId18"/>
                </a:rPr>
                <a:t>     CH11 并发控制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ea typeface="Helvetica Neue"/>
                </a:rPr>
                <a:t> </a:t>
              </a:r>
              <a:r>
                <a:rPr kumimoji="0" lang="zh-CN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8" name="Picture 3">
              <a:hlinkClick r:id="rId4"/>
              <a:extLst>
                <a:ext uri="{FF2B5EF4-FFF2-40B4-BE49-F238E27FC236}">
                  <a16:creationId xmlns:a16="http://schemas.microsoft.com/office/drawing/2014/main" id="{F1C3AECB-5D23-40DE-A442-E95B9B53F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08" y="1517183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hlinkClick r:id="rId5"/>
              <a:extLst>
                <a:ext uri="{FF2B5EF4-FFF2-40B4-BE49-F238E27FC236}">
                  <a16:creationId xmlns:a16="http://schemas.microsoft.com/office/drawing/2014/main" id="{3A6E8D67-7AA0-4D79-AD31-C0188B0A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046" y="1833014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>
              <a:hlinkClick r:id="rId6"/>
              <a:extLst>
                <a:ext uri="{FF2B5EF4-FFF2-40B4-BE49-F238E27FC236}">
                  <a16:creationId xmlns:a16="http://schemas.microsoft.com/office/drawing/2014/main" id="{6C005B89-091E-4F4A-AE02-1C44AA520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618" y="216554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hlinkClick r:id="rId7"/>
              <a:extLst>
                <a:ext uri="{FF2B5EF4-FFF2-40B4-BE49-F238E27FC236}">
                  <a16:creationId xmlns:a16="http://schemas.microsoft.com/office/drawing/2014/main" id="{7586E315-7549-4EED-B20D-A3CF30C29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493" y="2492694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>
              <a:hlinkClick r:id="rId8"/>
              <a:extLst>
                <a:ext uri="{FF2B5EF4-FFF2-40B4-BE49-F238E27FC236}">
                  <a16:creationId xmlns:a16="http://schemas.microsoft.com/office/drawing/2014/main" id="{613CBEBA-5377-44E6-A763-FE27026D0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696" y="2825120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hlinkClick r:id="rId9"/>
              <a:extLst>
                <a:ext uri="{FF2B5EF4-FFF2-40B4-BE49-F238E27FC236}">
                  <a16:creationId xmlns:a16="http://schemas.microsoft.com/office/drawing/2014/main" id="{6C20EDBD-8034-4A80-A61D-29BE24A0B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696" y="3166347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hlinkClick r:id="rId10"/>
              <a:extLst>
                <a:ext uri="{FF2B5EF4-FFF2-40B4-BE49-F238E27FC236}">
                  <a16:creationId xmlns:a16="http://schemas.microsoft.com/office/drawing/2014/main" id="{4D2FECA3-06FE-45A2-AF55-019645FE5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531" y="3499272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hlinkClick r:id="rId11"/>
              <a:extLst>
                <a:ext uri="{FF2B5EF4-FFF2-40B4-BE49-F238E27FC236}">
                  <a16:creationId xmlns:a16="http://schemas.microsoft.com/office/drawing/2014/main" id="{83FE6610-F219-4474-BBFD-426110257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59" y="3827659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1">
              <a:hlinkClick r:id="rId12"/>
              <a:extLst>
                <a:ext uri="{FF2B5EF4-FFF2-40B4-BE49-F238E27FC236}">
                  <a16:creationId xmlns:a16="http://schemas.microsoft.com/office/drawing/2014/main" id="{990EC2D5-2879-43F1-9EC0-DA5710B2E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46" y="416187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hlinkClick r:id="rId13"/>
              <a:extLst>
                <a:ext uri="{FF2B5EF4-FFF2-40B4-BE49-F238E27FC236}">
                  <a16:creationId xmlns:a16="http://schemas.microsoft.com/office/drawing/2014/main" id="{41EC79C8-B750-4DBA-A67B-AAEC01636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518" y="448776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3">
              <a:hlinkClick r:id="rId14"/>
              <a:extLst>
                <a:ext uri="{FF2B5EF4-FFF2-40B4-BE49-F238E27FC236}">
                  <a16:creationId xmlns:a16="http://schemas.microsoft.com/office/drawing/2014/main" id="{AE500566-6A07-473F-A485-FD1E36736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65" y="4821935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>
              <a:hlinkClick r:id="rId15"/>
              <a:extLst>
                <a:ext uri="{FF2B5EF4-FFF2-40B4-BE49-F238E27FC236}">
                  <a16:creationId xmlns:a16="http://schemas.microsoft.com/office/drawing/2014/main" id="{5EA357E7-FCE8-4E03-8977-B44707ACE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1715" y="5141346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5">
              <a:hlinkClick r:id="rId16"/>
              <a:extLst>
                <a:ext uri="{FF2B5EF4-FFF2-40B4-BE49-F238E27FC236}">
                  <a16:creationId xmlns:a16="http://schemas.microsoft.com/office/drawing/2014/main" id="{C98AEEE6-3BB2-4F1C-BC48-B36C6AD5C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751" y="5491979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>
              <a:hlinkClick r:id="rId17"/>
              <a:extLst>
                <a:ext uri="{FF2B5EF4-FFF2-40B4-BE49-F238E27FC236}">
                  <a16:creationId xmlns:a16="http://schemas.microsoft.com/office/drawing/2014/main" id="{C642E658-77F6-49E0-9D37-A74338206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946" y="5811258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7">
              <a:hlinkClick r:id="rId18"/>
              <a:extLst>
                <a:ext uri="{FF2B5EF4-FFF2-40B4-BE49-F238E27FC236}">
                  <a16:creationId xmlns:a16="http://schemas.microsoft.com/office/drawing/2014/main" id="{5EE941DD-23AF-4FC2-AF7B-7B9CDF02B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485" y="6130931"/>
              <a:ext cx="419100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154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对程序有更好的理解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8F7326-E0CE-496F-BECF-5A2494060ACF}"/>
              </a:ext>
            </a:extLst>
          </p:cNvPr>
          <p:cNvSpPr txBox="1"/>
          <p:nvPr/>
        </p:nvSpPr>
        <p:spPr>
          <a:xfrm>
            <a:off x="521207" y="1586445"/>
            <a:ext cx="27785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read();</a:t>
            </a:r>
          </a:p>
          <a:p>
            <a:r>
              <a:rPr lang="en-US" altLang="zh-CN" sz="2400" dirty="0"/>
              <a:t>if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!= EOF) {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read();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("%d",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); }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AC836-0BBD-4BBE-888B-E46BDF173484}"/>
              </a:ext>
            </a:extLst>
          </p:cNvPr>
          <p:cNvSpPr txBox="1"/>
          <p:nvPr/>
        </p:nvSpPr>
        <p:spPr>
          <a:xfrm>
            <a:off x="3628842" y="1586445"/>
            <a:ext cx="5263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“节约”变量，会节省</a:t>
            </a:r>
            <a:r>
              <a:rPr lang="en-US" altLang="zh-CN" sz="2400" dirty="0"/>
              <a:t>memory</a:t>
            </a:r>
            <a:r>
              <a:rPr lang="zh-CN" altLang="en-US" sz="2400" dirty="0"/>
              <a:t>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21E760-474B-48C9-A15A-881630B4F69E}"/>
              </a:ext>
            </a:extLst>
          </p:cNvPr>
          <p:cNvSpPr txBox="1"/>
          <p:nvPr/>
        </p:nvSpPr>
        <p:spPr>
          <a:xfrm>
            <a:off x="397565" y="3794227"/>
            <a:ext cx="50888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for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= 1;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pend = a + n;</a:t>
            </a:r>
          </a:p>
          <a:p>
            <a:r>
              <a:rPr lang="en-US" altLang="zh-CN" sz="2400" dirty="0"/>
              <a:t>for (p = a; p &lt; pend; p++) *p = 1;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0AC483-ADCE-4D05-A479-F3C3207BDB72}"/>
              </a:ext>
            </a:extLst>
          </p:cNvPr>
          <p:cNvSpPr txBox="1"/>
          <p:nvPr/>
        </p:nvSpPr>
        <p:spPr>
          <a:xfrm>
            <a:off x="5868499" y="4532890"/>
            <a:ext cx="1731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哪个更好？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D03A5C-8021-4180-96E9-B9590B6FD77A}"/>
                  </a:ext>
                </a:extLst>
              </p:cNvPr>
              <p:cNvSpPr txBox="1"/>
              <p:nvPr/>
            </p:nvSpPr>
            <p:spPr>
              <a:xfrm rot="10800000" flipH="1">
                <a:off x="5104301" y="3855399"/>
                <a:ext cx="764198" cy="1908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D03A5C-8021-4180-96E9-B9590B6F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>
                <a:off x="5104301" y="3855399"/>
                <a:ext cx="764198" cy="1908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11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6C3907-0163-48D6-BAA2-0914AEDB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编译过程和编译程序的结构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1919288" y="838200"/>
            <a:ext cx="7772400" cy="114300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	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421D711-F60E-4EEA-A628-434715577395}"/>
              </a:ext>
            </a:extLst>
          </p:cNvPr>
          <p:cNvGrpSpPr/>
          <p:nvPr/>
        </p:nvGrpSpPr>
        <p:grpSpPr>
          <a:xfrm>
            <a:off x="279485" y="1369987"/>
            <a:ext cx="6077418" cy="2408268"/>
            <a:chOff x="3630825" y="3502215"/>
            <a:chExt cx="6500127" cy="238400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67877B5-5E36-44CF-9A48-0F22EFEB7D09}"/>
                </a:ext>
              </a:extLst>
            </p:cNvPr>
            <p:cNvSpPr txBox="1"/>
            <p:nvPr/>
          </p:nvSpPr>
          <p:spPr>
            <a:xfrm>
              <a:off x="3630825" y="4420521"/>
              <a:ext cx="1359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B0F66DE-481A-4417-829A-873970C2908F}"/>
                </a:ext>
              </a:extLst>
            </p:cNvPr>
            <p:cNvSpPr txBox="1"/>
            <p:nvPr/>
          </p:nvSpPr>
          <p:spPr>
            <a:xfrm>
              <a:off x="5440851" y="4139559"/>
              <a:ext cx="231044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1E3D0D-A97B-4463-9DEF-FECB4BE50C58}"/>
                </a:ext>
              </a:extLst>
            </p:cNvPr>
            <p:cNvSpPr txBox="1"/>
            <p:nvPr/>
          </p:nvSpPr>
          <p:spPr>
            <a:xfrm>
              <a:off x="8383358" y="442052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3CAFBAB-4F36-473D-B7AB-2EE2E22B29DA}"/>
                </a:ext>
              </a:extLst>
            </p:cNvPr>
            <p:cNvSpPr txBox="1"/>
            <p:nvPr/>
          </p:nvSpPr>
          <p:spPr>
            <a:xfrm>
              <a:off x="8756857" y="3502215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2AAB1BD-E9A0-4B07-AF44-133B1470C33C}"/>
                </a:ext>
              </a:extLst>
            </p:cNvPr>
            <p:cNvSpPr txBox="1"/>
            <p:nvPr/>
          </p:nvSpPr>
          <p:spPr>
            <a:xfrm>
              <a:off x="8756856" y="5363000"/>
              <a:ext cx="10005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D0CF57B-7BCB-4B94-B2B5-8C4E2328717A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V="1">
              <a:off x="4990493" y="4678168"/>
              <a:ext cx="450358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D3A5A19-5395-4F25-A4FA-15361B4730F0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7751298" y="4678168"/>
              <a:ext cx="632060" cy="39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65905DE-A8A5-4F00-92CC-AD2F1A71162D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>
              <a:off x="9257155" y="4025435"/>
              <a:ext cx="0" cy="3950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44B11FE-3E09-4527-8B45-A25BACC551FE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>
            <a:xfrm flipH="1">
              <a:off x="9257154" y="4943741"/>
              <a:ext cx="1" cy="4192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B911170-16D7-4534-A98A-28C9D360C39B}"/>
              </a:ext>
            </a:extLst>
          </p:cNvPr>
          <p:cNvGrpSpPr/>
          <p:nvPr/>
        </p:nvGrpSpPr>
        <p:grpSpPr>
          <a:xfrm>
            <a:off x="279485" y="4035687"/>
            <a:ext cx="11078065" cy="2408268"/>
            <a:chOff x="279485" y="4035687"/>
            <a:chExt cx="11078065" cy="240826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EF93FF5-57A0-40EB-AEF8-169B4B9BB64A}"/>
                </a:ext>
              </a:extLst>
            </p:cNvPr>
            <p:cNvSpPr txBox="1"/>
            <p:nvPr/>
          </p:nvSpPr>
          <p:spPr>
            <a:xfrm>
              <a:off x="279485" y="4963339"/>
              <a:ext cx="1271248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 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24A1D83-38A7-46CD-939B-DEB5820D2A4C}"/>
                </a:ext>
              </a:extLst>
            </p:cNvPr>
            <p:cNvSpPr txBox="1"/>
            <p:nvPr/>
          </p:nvSpPr>
          <p:spPr>
            <a:xfrm>
              <a:off x="1971803" y="4679518"/>
              <a:ext cx="2160197" cy="1088181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Compiler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D9374F4-CA76-4463-A054-389CFA6C186E}"/>
                </a:ext>
              </a:extLst>
            </p:cNvPr>
            <p:cNvSpPr txBox="1"/>
            <p:nvPr/>
          </p:nvSpPr>
          <p:spPr>
            <a:xfrm>
              <a:off x="9723604" y="4963339"/>
              <a:ext cx="1633946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目标程序 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C683319-2A86-4056-82B5-525FAF284519}"/>
                </a:ext>
              </a:extLst>
            </p:cNvPr>
            <p:cNvSpPr txBox="1"/>
            <p:nvPr/>
          </p:nvSpPr>
          <p:spPr>
            <a:xfrm>
              <a:off x="10072814" y="4035687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83227C3-BDFF-4ABC-B367-D1D6A1BF0AE0}"/>
                </a:ext>
              </a:extLst>
            </p:cNvPr>
            <p:cNvSpPr txBox="1"/>
            <p:nvPr/>
          </p:nvSpPr>
          <p:spPr>
            <a:xfrm>
              <a:off x="10072813" y="5915410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9592AB1-EECB-42A8-A1F2-889597C74B49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1550733" y="5223608"/>
              <a:ext cx="421071" cy="40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5E945B4-0179-4543-9A9B-DEEA0D0AD527}"/>
                </a:ext>
              </a:extLst>
            </p:cNvPr>
            <p:cNvCxnSpPr>
              <a:cxnSpLocks/>
              <a:stCxn id="39" idx="3"/>
              <a:endCxn id="68" idx="1"/>
            </p:cNvCxnSpPr>
            <p:nvPr/>
          </p:nvCxnSpPr>
          <p:spPr>
            <a:xfrm>
              <a:off x="4132000" y="5223609"/>
              <a:ext cx="748410" cy="60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46424FF7-66B3-44CF-B69F-8ACB428D8D2A}"/>
                </a:ext>
              </a:extLst>
            </p:cNvPr>
            <p:cNvCxnSpPr>
              <a:cxnSpLocks/>
              <a:stCxn id="62" idx="2"/>
              <a:endCxn id="60" idx="0"/>
            </p:cNvCxnSpPr>
            <p:nvPr/>
          </p:nvCxnSpPr>
          <p:spPr>
            <a:xfrm>
              <a:off x="10540577" y="4564232"/>
              <a:ext cx="0" cy="3991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BA6A065-2E30-4F12-85A2-3D302828CA8E}"/>
                </a:ext>
              </a:extLst>
            </p:cNvPr>
            <p:cNvCxnSpPr>
              <a:cxnSpLocks/>
              <a:stCxn id="60" idx="2"/>
              <a:endCxn id="63" idx="0"/>
            </p:cNvCxnSpPr>
            <p:nvPr/>
          </p:nvCxnSpPr>
          <p:spPr>
            <a:xfrm flipH="1">
              <a:off x="10540576" y="5491884"/>
              <a:ext cx="1" cy="4235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3AA30DB-8DDF-4365-852F-74557A461C37}"/>
                </a:ext>
              </a:extLst>
            </p:cNvPr>
            <p:cNvSpPr txBox="1"/>
            <p:nvPr/>
          </p:nvSpPr>
          <p:spPr>
            <a:xfrm>
              <a:off x="4880410" y="4752603"/>
              <a:ext cx="12618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汇编语</a:t>
              </a:r>
              <a:endPara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言程序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0DFB2D7-72EA-4924-B6B5-BF7D96477E20}"/>
                </a:ext>
              </a:extLst>
            </p:cNvPr>
            <p:cNvSpPr txBox="1"/>
            <p:nvPr/>
          </p:nvSpPr>
          <p:spPr>
            <a:xfrm>
              <a:off x="6883153" y="4686906"/>
              <a:ext cx="2160197" cy="1088181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汇编器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Assembler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50B6DC1-8873-4CC1-9921-B12CE9C2EAFE}"/>
                </a:ext>
              </a:extLst>
            </p:cNvPr>
            <p:cNvCxnSpPr>
              <a:cxnSpLocks/>
              <a:stCxn id="68" idx="3"/>
              <a:endCxn id="69" idx="1"/>
            </p:cNvCxnSpPr>
            <p:nvPr/>
          </p:nvCxnSpPr>
          <p:spPr>
            <a:xfrm>
              <a:off x="6142294" y="5229657"/>
              <a:ext cx="740859" cy="13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A145A1A1-D54F-4761-8EC6-D7E08D214460}"/>
                </a:ext>
              </a:extLst>
            </p:cNvPr>
            <p:cNvCxnSpPr>
              <a:cxnSpLocks/>
              <a:stCxn id="69" idx="3"/>
              <a:endCxn id="60" idx="1"/>
            </p:cNvCxnSpPr>
            <p:nvPr/>
          </p:nvCxnSpPr>
          <p:spPr>
            <a:xfrm flipV="1">
              <a:off x="9043350" y="5227612"/>
              <a:ext cx="680254" cy="33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895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编译系统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42</a:t>
            </a:fld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7775793-F321-4721-92CB-E268ADDCBFED}"/>
              </a:ext>
            </a:extLst>
          </p:cNvPr>
          <p:cNvGrpSpPr/>
          <p:nvPr/>
        </p:nvGrpSpPr>
        <p:grpSpPr>
          <a:xfrm>
            <a:off x="737449" y="1353762"/>
            <a:ext cx="7167892" cy="4705993"/>
            <a:chOff x="308820" y="1582370"/>
            <a:chExt cx="7167892" cy="470599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DF890CD-F1AF-47CF-B623-9247070DD62E}"/>
                </a:ext>
              </a:extLst>
            </p:cNvPr>
            <p:cNvSpPr txBox="1"/>
            <p:nvPr/>
          </p:nvSpPr>
          <p:spPr>
            <a:xfrm>
              <a:off x="423127" y="2536477"/>
              <a:ext cx="2348640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预处理器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chemeClr val="bg1"/>
                  </a:solidFill>
                </a:rPr>
                <a:t>Preprocessor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cpp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EF2AFC-F03C-4C84-A2E4-C6BD7F9E8DA6}"/>
                </a:ext>
              </a:extLst>
            </p:cNvPr>
            <p:cNvSpPr txBox="1"/>
            <p:nvPr/>
          </p:nvSpPr>
          <p:spPr>
            <a:xfrm>
              <a:off x="775916" y="5041868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编译器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chemeClr val="bg1"/>
                  </a:solidFill>
                </a:rPr>
                <a:t>Compiler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rgbClr val="FF0000"/>
                  </a:solidFill>
                </a:rPr>
                <a:t>cc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6598007-085E-40AC-8F24-6844832EFA5E}"/>
                </a:ext>
              </a:extLst>
            </p:cNvPr>
            <p:cNvSpPr txBox="1"/>
            <p:nvPr/>
          </p:nvSpPr>
          <p:spPr>
            <a:xfrm>
              <a:off x="3745446" y="5041867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汇编器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400" dirty="0">
                  <a:solidFill>
                    <a:schemeClr val="bg1"/>
                  </a:solidFill>
                </a:rPr>
                <a:t>Assembler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>
                  <a:solidFill>
                    <a:srgbClr val="FF0000"/>
                  </a:solidFill>
                </a:rPr>
                <a:t>as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10EEA5E-0F9D-415C-908D-6412D47257C5}"/>
                </a:ext>
              </a:extLst>
            </p:cNvPr>
            <p:cNvSpPr txBox="1"/>
            <p:nvPr/>
          </p:nvSpPr>
          <p:spPr>
            <a:xfrm>
              <a:off x="3726401" y="2182505"/>
              <a:ext cx="1643062" cy="1246495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</a:rPr>
                <a:t>连接器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3000"/>
                </a:lnSpc>
              </a:pPr>
              <a:r>
                <a:rPr lang="en-US" altLang="zh-CN" sz="2400" dirty="0">
                  <a:solidFill>
                    <a:schemeClr val="bg1"/>
                  </a:solidFill>
                </a:rPr>
                <a:t>Linker</a:t>
              </a:r>
            </a:p>
            <a:p>
              <a:pPr algn="ctr">
                <a:lnSpc>
                  <a:spcPts val="3000"/>
                </a:lnSpc>
              </a:pPr>
              <a:r>
                <a:rPr lang="en-US" altLang="zh-CN" sz="2800" dirty="0" err="1">
                  <a:solidFill>
                    <a:srgbClr val="FF0000"/>
                  </a:solidFill>
                </a:rPr>
                <a:t>ld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A61580-28A9-4004-B9E5-7658B4F3C907}"/>
                </a:ext>
              </a:extLst>
            </p:cNvPr>
            <p:cNvSpPr txBox="1"/>
            <p:nvPr/>
          </p:nvSpPr>
          <p:spPr>
            <a:xfrm>
              <a:off x="308820" y="1634977"/>
              <a:ext cx="2566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</a:t>
              </a:r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(.c/.</a:t>
              </a:r>
              <a:r>
                <a:rPr lang="en-US" altLang="zh-CN" sz="2800" b="1" dirty="0" err="1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cpp</a:t>
              </a:r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95779B-ACE9-4839-86DA-D90F653B8A0D}"/>
                </a:ext>
              </a:extLst>
            </p:cNvPr>
            <p:cNvSpPr txBox="1"/>
            <p:nvPr/>
          </p:nvSpPr>
          <p:spPr>
            <a:xfrm>
              <a:off x="1421467" y="4159179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</a:t>
              </a:r>
              <a:r>
                <a:rPr lang="en-US" altLang="zh-CN" sz="2800" b="1" dirty="0" err="1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i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7FF68A-A5B0-48F7-8DBD-614133847637}"/>
                </a:ext>
              </a:extLst>
            </p:cNvPr>
            <p:cNvSpPr txBox="1"/>
            <p:nvPr/>
          </p:nvSpPr>
          <p:spPr>
            <a:xfrm>
              <a:off x="2816567" y="5265004"/>
              <a:ext cx="64633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汇编</a:t>
              </a:r>
              <a:endParaRPr lang="en-US" altLang="zh-CN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.s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BAFBA13-8049-49B2-A0AC-0A43650B30BF}"/>
                </a:ext>
              </a:extLst>
            </p:cNvPr>
            <p:cNvSpPr txBox="1"/>
            <p:nvPr/>
          </p:nvSpPr>
          <p:spPr>
            <a:xfrm>
              <a:off x="4004149" y="3868812"/>
              <a:ext cx="110799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目标代码</a:t>
              </a:r>
              <a:endParaRPr lang="en-US" altLang="zh-CN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.o</a:t>
              </a:r>
              <a:endPara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ED9716-F7A1-481A-98D4-6A80E2B0193F}"/>
                </a:ext>
              </a:extLst>
            </p:cNvPr>
            <p:cNvSpPr txBox="1"/>
            <p:nvPr/>
          </p:nvSpPr>
          <p:spPr>
            <a:xfrm>
              <a:off x="5958429" y="1582370"/>
              <a:ext cx="1261884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库代码</a:t>
              </a:r>
              <a:endParaRPr lang="en-US" altLang="zh-CN" sz="2800" dirty="0">
                <a:solidFill>
                  <a:srgbClr val="D247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</a:t>
              </a:r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8CF8608-C55C-4213-8596-F5F96AF542F6}"/>
                </a:ext>
              </a:extLst>
            </p:cNvPr>
            <p:cNvSpPr txBox="1"/>
            <p:nvPr/>
          </p:nvSpPr>
          <p:spPr>
            <a:xfrm>
              <a:off x="5748354" y="3868812"/>
              <a:ext cx="1728358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D247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机器代码 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53BF0CF-4BDE-4E96-B78F-44E132CA801F}"/>
                </a:ext>
              </a:extLst>
            </p:cNvPr>
            <p:cNvSpPr txBox="1"/>
            <p:nvPr/>
          </p:nvSpPr>
          <p:spPr>
            <a:xfrm>
              <a:off x="6143737" y="2984485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输入 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1828C56-12D5-49FD-B92C-369A8FC6D22C}"/>
                </a:ext>
              </a:extLst>
            </p:cNvPr>
            <p:cNvCxnSpPr>
              <a:cxnSpLocks/>
              <a:stCxn id="50" idx="2"/>
              <a:endCxn id="49" idx="0"/>
            </p:cNvCxnSpPr>
            <p:nvPr/>
          </p:nvCxnSpPr>
          <p:spPr>
            <a:xfrm>
              <a:off x="6611500" y="3513030"/>
              <a:ext cx="1033" cy="3557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F7CC057-8517-41ED-A6ED-E1C8F44AFFE9}"/>
                </a:ext>
              </a:extLst>
            </p:cNvPr>
            <p:cNvSpPr txBox="1"/>
            <p:nvPr/>
          </p:nvSpPr>
          <p:spPr>
            <a:xfrm>
              <a:off x="6158028" y="4835628"/>
              <a:ext cx="935525" cy="528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输出 </a:t>
              </a: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DA80EACD-6D37-469B-B39B-801C59DFEF0D}"/>
                </a:ext>
              </a:extLst>
            </p:cNvPr>
            <p:cNvCxnSpPr>
              <a:cxnSpLocks/>
              <a:stCxn id="49" idx="2"/>
              <a:endCxn id="52" idx="0"/>
            </p:cNvCxnSpPr>
            <p:nvPr/>
          </p:nvCxnSpPr>
          <p:spPr>
            <a:xfrm>
              <a:off x="6612533" y="4392032"/>
              <a:ext cx="13258" cy="443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5243C85-BE30-44C5-8235-D54431F10FFE}"/>
                </a:ext>
              </a:extLst>
            </p:cNvPr>
            <p:cNvCxnSpPr>
              <a:cxnSpLocks/>
              <a:stCxn id="44" idx="2"/>
              <a:endCxn id="40" idx="0"/>
            </p:cNvCxnSpPr>
            <p:nvPr/>
          </p:nvCxnSpPr>
          <p:spPr>
            <a:xfrm>
              <a:off x="1592184" y="2158197"/>
              <a:ext cx="5263" cy="378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0A508B-9632-423E-BF44-D18D51E34736}"/>
                </a:ext>
              </a:extLst>
            </p:cNvPr>
            <p:cNvCxnSpPr>
              <a:cxnSpLocks/>
              <a:stCxn id="40" idx="2"/>
              <a:endCxn id="45" idx="0"/>
            </p:cNvCxnSpPr>
            <p:nvPr/>
          </p:nvCxnSpPr>
          <p:spPr>
            <a:xfrm flipH="1">
              <a:off x="1594752" y="3782972"/>
              <a:ext cx="2695" cy="3762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6F4C5C3-F597-4FEA-90CD-3D3EB3486CDD}"/>
                </a:ext>
              </a:extLst>
            </p:cNvPr>
            <p:cNvCxnSpPr>
              <a:cxnSpLocks/>
              <a:stCxn id="42" idx="0"/>
              <a:endCxn id="47" idx="2"/>
            </p:cNvCxnSpPr>
            <p:nvPr/>
          </p:nvCxnSpPr>
          <p:spPr>
            <a:xfrm flipH="1" flipV="1">
              <a:off x="4558147" y="4669031"/>
              <a:ext cx="8830" cy="3728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4DE7598-A3FE-443F-9184-773C02CADD60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 flipV="1">
              <a:off x="2418978" y="5665114"/>
              <a:ext cx="397589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41C0C15-2517-436D-889F-974898AB2109}"/>
                </a:ext>
              </a:extLst>
            </p:cNvPr>
            <p:cNvCxnSpPr>
              <a:cxnSpLocks/>
              <a:stCxn id="46" idx="3"/>
              <a:endCxn id="42" idx="1"/>
            </p:cNvCxnSpPr>
            <p:nvPr/>
          </p:nvCxnSpPr>
          <p:spPr>
            <a:xfrm>
              <a:off x="3462898" y="5665114"/>
              <a:ext cx="282548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38524F0-7242-45E0-8E1F-438E582B96AC}"/>
                </a:ext>
              </a:extLst>
            </p:cNvPr>
            <p:cNvCxnSpPr>
              <a:cxnSpLocks/>
              <a:stCxn id="45" idx="2"/>
              <a:endCxn id="41" idx="0"/>
            </p:cNvCxnSpPr>
            <p:nvPr/>
          </p:nvCxnSpPr>
          <p:spPr>
            <a:xfrm>
              <a:off x="1594752" y="4682399"/>
              <a:ext cx="2695" cy="359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5C477F6-5248-4474-95F5-5EC7FF636EA7}"/>
                </a:ext>
              </a:extLst>
            </p:cNvPr>
            <p:cNvCxnSpPr>
              <a:cxnSpLocks/>
              <a:stCxn id="47" idx="0"/>
              <a:endCxn id="43" idx="2"/>
            </p:cNvCxnSpPr>
            <p:nvPr/>
          </p:nvCxnSpPr>
          <p:spPr>
            <a:xfrm flipH="1" flipV="1">
              <a:off x="4547932" y="3429000"/>
              <a:ext cx="10215" cy="4398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03CFD01E-19FF-4BFD-8384-D07D7FC53D08}"/>
                </a:ext>
              </a:extLst>
            </p:cNvPr>
            <p:cNvCxnSpPr>
              <a:stCxn id="48" idx="1"/>
              <a:endCxn id="43" idx="0"/>
            </p:cNvCxnSpPr>
            <p:nvPr/>
          </p:nvCxnSpPr>
          <p:spPr>
            <a:xfrm rot="10800000" flipV="1">
              <a:off x="4547933" y="2059423"/>
              <a:ext cx="1410497" cy="12308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BDD85EC0-5052-4B71-B464-A21873B3B26E}"/>
                </a:ext>
              </a:extLst>
            </p:cNvPr>
            <p:cNvCxnSpPr>
              <a:stCxn id="43" idx="3"/>
              <a:endCxn id="49" idx="1"/>
            </p:cNvCxnSpPr>
            <p:nvPr/>
          </p:nvCxnSpPr>
          <p:spPr>
            <a:xfrm>
              <a:off x="5369463" y="2805753"/>
              <a:ext cx="378891" cy="1324669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1139E420-328D-43A9-B41E-F7A3AC06C918}"/>
              </a:ext>
            </a:extLst>
          </p:cNvPr>
          <p:cNvSpPr txBox="1"/>
          <p:nvPr/>
        </p:nvSpPr>
        <p:spPr>
          <a:xfrm>
            <a:off x="741378" y="6302266"/>
            <a:ext cx="564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注：各阶段可以都用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/clang</a:t>
            </a:r>
            <a:endParaRPr lang="zh-CN" altLang="en-US" sz="2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2ED926F-1905-423A-B47E-D7074114495A}"/>
              </a:ext>
            </a:extLst>
          </p:cNvPr>
          <p:cNvSpPr txBox="1"/>
          <p:nvPr/>
        </p:nvSpPr>
        <p:spPr>
          <a:xfrm>
            <a:off x="8177498" y="4256153"/>
            <a:ext cx="38100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GCC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r>
              <a:rPr lang="en-US" altLang="zh-CN" sz="3200" dirty="0">
                <a:hlinkClick r:id="rId2"/>
              </a:rPr>
              <a:t>https://gcc.gnu.org/</a:t>
            </a:r>
            <a:endParaRPr lang="en-US" altLang="zh-CN" sz="3200" dirty="0"/>
          </a:p>
          <a:p>
            <a:r>
              <a:rPr lang="en-US" altLang="zh-CN" sz="3200" dirty="0"/>
              <a:t>Clang/LLVM: </a:t>
            </a:r>
          </a:p>
          <a:p>
            <a:r>
              <a:rPr lang="en-US" altLang="zh-CN" sz="3200" dirty="0">
                <a:hlinkClick r:id="rId3"/>
              </a:rPr>
              <a:t>https://llvm.org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 </a:t>
            </a:r>
            <a:r>
              <a:rPr lang="zh-CN" altLang="en-US" dirty="0"/>
              <a:t>编译过程概述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43</a:t>
            </a:fld>
            <a:endParaRPr lang="en-US" altLang="zh-CN"/>
          </a:p>
          <a:p>
            <a:endParaRPr lang="en-US" altLang="zh-CN" dirty="0"/>
          </a:p>
        </p:txBody>
      </p:sp>
      <p:graphicFrame>
        <p:nvGraphicFramePr>
          <p:cNvPr id="3" name="表格 49">
            <a:extLst>
              <a:ext uri="{FF2B5EF4-FFF2-40B4-BE49-F238E27FC236}">
                <a16:creationId xmlns:a16="http://schemas.microsoft.com/office/drawing/2014/main" id="{96374A3F-F111-4290-A53F-6C3E98481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78391"/>
              </p:ext>
            </p:extLst>
          </p:nvPr>
        </p:nvGraphicFramePr>
        <p:xfrm>
          <a:off x="1768148" y="1881055"/>
          <a:ext cx="8128000" cy="4291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440">
                  <a:extLst>
                    <a:ext uri="{9D8B030D-6E8A-4147-A177-3AD203B41FA5}">
                      <a16:colId xmlns:a16="http://schemas.microsoft.com/office/drawing/2014/main" val="2539281255"/>
                    </a:ext>
                  </a:extLst>
                </a:gridCol>
                <a:gridCol w="4052560">
                  <a:extLst>
                    <a:ext uri="{9D8B030D-6E8A-4147-A177-3AD203B41FA5}">
                      <a16:colId xmlns:a16="http://schemas.microsoft.com/office/drawing/2014/main" val="634735817"/>
                    </a:ext>
                  </a:extLst>
                </a:gridCol>
              </a:tblGrid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计算机语言编译阶段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自然语言翻译阶段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92845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词法分析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词汇学习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0448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语法分析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句子结构分析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653200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句义分析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11343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中间代码生成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译文草稿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48774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代码优化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译文修饰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221378"/>
                  </a:ext>
                </a:extLst>
              </a:tr>
              <a:tr h="613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目标代码生成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 </a:t>
                      </a:r>
                      <a:r>
                        <a:rPr kumimoji="1"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译文定稿</a:t>
                      </a:r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7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622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</a:t>
            </a:r>
            <a:r>
              <a:rPr lang="zh-CN" altLang="en-US" dirty="0"/>
              <a:t>编译程序的结构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44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1775567-0ECD-42CD-A601-2C2A708B8921}"/>
              </a:ext>
            </a:extLst>
          </p:cNvPr>
          <p:cNvGrpSpPr/>
          <p:nvPr/>
        </p:nvGrpSpPr>
        <p:grpSpPr>
          <a:xfrm>
            <a:off x="2400301" y="1457325"/>
            <a:ext cx="6200774" cy="4860931"/>
            <a:chOff x="2400301" y="1457325"/>
            <a:chExt cx="6200774" cy="4860931"/>
          </a:xfrm>
        </p:grpSpPr>
        <p:sp>
          <p:nvSpPr>
            <p:cNvPr id="6" name="文本框 42">
              <a:extLst>
                <a:ext uri="{FF2B5EF4-FFF2-40B4-BE49-F238E27FC236}">
                  <a16:creationId xmlns:a16="http://schemas.microsoft.com/office/drawing/2014/main" id="{FB046C21-DA16-4F50-A32F-6345279771B6}"/>
                </a:ext>
              </a:extLst>
            </p:cNvPr>
            <p:cNvSpPr txBox="1"/>
            <p:nvPr/>
          </p:nvSpPr>
          <p:spPr>
            <a:xfrm>
              <a:off x="4975324" y="1457325"/>
              <a:ext cx="1021131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ysClr val="window" lastClr="FFFFFF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solidFill>
                    <a:srgbClr val="C00000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rPr>
                <a:t>源程序</a:t>
              </a:r>
              <a:endParaRPr lang="zh-CN" sz="2400" kern="100" dirty="0">
                <a:solidFill>
                  <a:srgbClr val="C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" name="文本框 47">
              <a:extLst>
                <a:ext uri="{FF2B5EF4-FFF2-40B4-BE49-F238E27FC236}">
                  <a16:creationId xmlns:a16="http://schemas.microsoft.com/office/drawing/2014/main" id="{C099EBD2-E410-46B3-895B-1975969A835E}"/>
                </a:ext>
              </a:extLst>
            </p:cNvPr>
            <p:cNvSpPr txBox="1"/>
            <p:nvPr/>
          </p:nvSpPr>
          <p:spPr>
            <a:xfrm>
              <a:off x="4813046" y="5848447"/>
              <a:ext cx="1346172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ysClr val="window" lastClr="FFFFFF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zh-cn"/>
              </a:defPPr>
              <a:lvl1pPr algn="ctr">
                <a:defRPr sz="2400" b="1" kern="100">
                  <a:solidFill>
                    <a:srgbClr val="C00000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目标程序</a:t>
              </a:r>
            </a:p>
          </p:txBody>
        </p:sp>
        <p:sp>
          <p:nvSpPr>
            <p:cNvPr id="9" name="文本框 1">
              <a:extLst>
                <a:ext uri="{FF2B5EF4-FFF2-40B4-BE49-F238E27FC236}">
                  <a16:creationId xmlns:a16="http://schemas.microsoft.com/office/drawing/2014/main" id="{FA5EAA12-5F67-4B72-BF77-F397147AAD90}"/>
                </a:ext>
              </a:extLst>
            </p:cNvPr>
            <p:cNvSpPr txBox="1"/>
            <p:nvPr/>
          </p:nvSpPr>
          <p:spPr>
            <a:xfrm>
              <a:off x="4486959" y="2041040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词法分析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BBF193C0-2309-4036-9BFA-8F0B1B864CF9}"/>
                </a:ext>
              </a:extLst>
            </p:cNvPr>
            <p:cNvSpPr txBox="1"/>
            <p:nvPr/>
          </p:nvSpPr>
          <p:spPr>
            <a:xfrm>
              <a:off x="4486959" y="2651286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语法分析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1" name="文本框 31">
              <a:extLst>
                <a:ext uri="{FF2B5EF4-FFF2-40B4-BE49-F238E27FC236}">
                  <a16:creationId xmlns:a16="http://schemas.microsoft.com/office/drawing/2014/main" id="{DAEDC966-A0E9-44E9-AC85-844B8535241E}"/>
                </a:ext>
              </a:extLst>
            </p:cNvPr>
            <p:cNvSpPr txBox="1"/>
            <p:nvPr/>
          </p:nvSpPr>
          <p:spPr>
            <a:xfrm>
              <a:off x="4486959" y="3274799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语义分析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2" name="文本框 35">
              <a:extLst>
                <a:ext uri="{FF2B5EF4-FFF2-40B4-BE49-F238E27FC236}">
                  <a16:creationId xmlns:a16="http://schemas.microsoft.com/office/drawing/2014/main" id="{79CF83D8-0DF6-4756-9A6C-2410A3DB41D4}"/>
                </a:ext>
              </a:extLst>
            </p:cNvPr>
            <p:cNvSpPr txBox="1"/>
            <p:nvPr/>
          </p:nvSpPr>
          <p:spPr>
            <a:xfrm>
              <a:off x="4487980" y="3924844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中间代码生成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3" name="文本框 36">
              <a:extLst>
                <a:ext uri="{FF2B5EF4-FFF2-40B4-BE49-F238E27FC236}">
                  <a16:creationId xmlns:a16="http://schemas.microsoft.com/office/drawing/2014/main" id="{2101BA7C-AFAC-401B-B035-B8A8D3A7CD43}"/>
                </a:ext>
              </a:extLst>
            </p:cNvPr>
            <p:cNvSpPr txBox="1"/>
            <p:nvPr/>
          </p:nvSpPr>
          <p:spPr>
            <a:xfrm>
              <a:off x="4487980" y="4588155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代码优化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4" name="文本框 37">
              <a:extLst>
                <a:ext uri="{FF2B5EF4-FFF2-40B4-BE49-F238E27FC236}">
                  <a16:creationId xmlns:a16="http://schemas.microsoft.com/office/drawing/2014/main" id="{DE2DBB74-4863-409A-8E1B-885C2B0F4E14}"/>
                </a:ext>
              </a:extLst>
            </p:cNvPr>
            <p:cNvSpPr txBox="1"/>
            <p:nvPr/>
          </p:nvSpPr>
          <p:spPr>
            <a:xfrm>
              <a:off x="4488491" y="5211668"/>
              <a:ext cx="1991039" cy="469809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目标代码生成</a:t>
              </a:r>
              <a:endParaRPr lang="zh-CN" sz="2400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5" name="文本框 38">
              <a:extLst>
                <a:ext uri="{FF2B5EF4-FFF2-40B4-BE49-F238E27FC236}">
                  <a16:creationId xmlns:a16="http://schemas.microsoft.com/office/drawing/2014/main" id="{4767B92C-D11D-4926-BBFD-E2CF50871C06}"/>
                </a:ext>
              </a:extLst>
            </p:cNvPr>
            <p:cNvSpPr txBox="1"/>
            <p:nvPr/>
          </p:nvSpPr>
          <p:spPr>
            <a:xfrm>
              <a:off x="2400301" y="2982942"/>
              <a:ext cx="472684" cy="2120422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ea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符 号 表 管 理</a:t>
              </a:r>
              <a:endParaRPr 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文本框 40">
              <a:extLst>
                <a:ext uri="{FF2B5EF4-FFF2-40B4-BE49-F238E27FC236}">
                  <a16:creationId xmlns:a16="http://schemas.microsoft.com/office/drawing/2014/main" id="{612B04E6-7F65-4260-9357-515383586D6B}"/>
                </a:ext>
              </a:extLst>
            </p:cNvPr>
            <p:cNvSpPr txBox="1"/>
            <p:nvPr/>
          </p:nvSpPr>
          <p:spPr>
            <a:xfrm>
              <a:off x="8127509" y="2969676"/>
              <a:ext cx="473566" cy="2161288"/>
            </a:xfrm>
            <a:prstGeom prst="rect">
              <a:avLst/>
            </a:prstGeom>
            <a:solidFill>
              <a:sysClr val="window" lastClr="FFFFFF"/>
            </a:solidFill>
            <a:ln w="6350">
              <a:solidFill>
                <a:schemeClr val="tx1"/>
              </a:solidFill>
            </a:ln>
          </p:spPr>
          <p:txBody>
            <a:bodyPr rot="0" spcFirstLastPara="0" vert="eaVert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sz="24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出 错 处 理</a:t>
              </a:r>
              <a:endParaRPr 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37AAE79-2671-42F5-8244-E8A4223AB126}"/>
                </a:ext>
              </a:extLst>
            </p:cNvPr>
            <p:cNvCxnSpPr>
              <a:cxnSpLocks/>
              <a:stCxn id="16" idx="1"/>
              <a:endCxn id="9" idx="3"/>
            </p:cNvCxnSpPr>
            <p:nvPr/>
          </p:nvCxnSpPr>
          <p:spPr>
            <a:xfrm flipH="1" flipV="1">
              <a:off x="6477998" y="2275945"/>
              <a:ext cx="1649511" cy="1774375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377EBBA-F0B2-4DA7-A685-579A95F499A5}"/>
                </a:ext>
              </a:extLst>
            </p:cNvPr>
            <p:cNvCxnSpPr>
              <a:cxnSpLocks/>
              <a:stCxn id="16" idx="1"/>
              <a:endCxn id="10" idx="3"/>
            </p:cNvCxnSpPr>
            <p:nvPr/>
          </p:nvCxnSpPr>
          <p:spPr>
            <a:xfrm flipH="1" flipV="1">
              <a:off x="6477998" y="2886191"/>
              <a:ext cx="1649511" cy="1164129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FFF6C55-E384-4F61-9D80-6D6B977778F4}"/>
                </a:ext>
              </a:extLst>
            </p:cNvPr>
            <p:cNvCxnSpPr>
              <a:cxnSpLocks/>
              <a:stCxn id="16" idx="1"/>
              <a:endCxn id="11" idx="3"/>
            </p:cNvCxnSpPr>
            <p:nvPr/>
          </p:nvCxnSpPr>
          <p:spPr>
            <a:xfrm flipH="1" flipV="1">
              <a:off x="6477998" y="3509704"/>
              <a:ext cx="1649511" cy="540616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31B0CD6-9F81-45AA-8F90-0F9F625C4998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6479019" y="4058896"/>
              <a:ext cx="1583492" cy="10085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2DAF798-19C7-4C06-8E6D-8E355DD2D5B1}"/>
                </a:ext>
              </a:extLst>
            </p:cNvPr>
            <p:cNvCxnSpPr>
              <a:cxnSpLocks/>
              <a:stCxn id="16" idx="1"/>
              <a:endCxn id="13" idx="3"/>
            </p:cNvCxnSpPr>
            <p:nvPr/>
          </p:nvCxnSpPr>
          <p:spPr>
            <a:xfrm flipH="1">
              <a:off x="6479019" y="4050320"/>
              <a:ext cx="1648490" cy="77274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D75224E-649A-42B9-BB0A-942E621163E2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>
              <a:off x="6479530" y="4050320"/>
              <a:ext cx="1647979" cy="139625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E5F5B671-1593-4171-BDFF-60304BC3088F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 flipV="1">
              <a:off x="2872985" y="2275945"/>
              <a:ext cx="1613974" cy="17672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14FEEE7-78A8-410E-8E7E-45C016951288}"/>
                </a:ext>
              </a:extLst>
            </p:cNvPr>
            <p:cNvCxnSpPr>
              <a:cxnSpLocks/>
              <a:stCxn id="15" idx="3"/>
              <a:endCxn id="10" idx="1"/>
            </p:cNvCxnSpPr>
            <p:nvPr/>
          </p:nvCxnSpPr>
          <p:spPr>
            <a:xfrm flipV="1">
              <a:off x="2872985" y="2886191"/>
              <a:ext cx="1613974" cy="11569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EEDB36F-826C-437D-A2AA-7F5B6B777C5D}"/>
                </a:ext>
              </a:extLst>
            </p:cNvPr>
            <p:cNvCxnSpPr>
              <a:cxnSpLocks/>
              <a:stCxn id="15" idx="3"/>
              <a:endCxn id="11" idx="1"/>
            </p:cNvCxnSpPr>
            <p:nvPr/>
          </p:nvCxnSpPr>
          <p:spPr>
            <a:xfrm flipV="1">
              <a:off x="2872985" y="3509704"/>
              <a:ext cx="1613974" cy="53344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FAE46BD-FED0-4E08-82C6-1EB193A23681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2872985" y="4043153"/>
              <a:ext cx="1614995" cy="11659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E0B4E40-17CF-42AD-AB20-5D068BE7D247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>
              <a:off x="2872985" y="4043153"/>
              <a:ext cx="1614995" cy="77990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550B336-A2FF-4D8C-BB92-602B1FE44C0E}"/>
                </a:ext>
              </a:extLst>
            </p:cNvPr>
            <p:cNvCxnSpPr>
              <a:cxnSpLocks/>
              <a:stCxn id="15" idx="3"/>
              <a:endCxn id="14" idx="1"/>
            </p:cNvCxnSpPr>
            <p:nvPr/>
          </p:nvCxnSpPr>
          <p:spPr>
            <a:xfrm>
              <a:off x="2872985" y="4043153"/>
              <a:ext cx="1615506" cy="140342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6CAE475-C2B6-43EE-8192-2DF3DE3BB1B0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flipV="1">
              <a:off x="5482479" y="1927134"/>
              <a:ext cx="3411" cy="113906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9F85E1A-3642-46EE-A835-EC9C71A7F1D0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82479" y="2510849"/>
              <a:ext cx="0" cy="14043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none"/>
            </a:ln>
            <a:effectLst/>
          </p:spPr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57977B1-40F9-48BA-A715-DE41CD22DB2D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5482479" y="3121095"/>
              <a:ext cx="0" cy="15370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18514F36-D721-45DC-9726-D51E1B334FF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H="1" flipV="1">
              <a:off x="5482479" y="3744608"/>
              <a:ext cx="1021" cy="180236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B13B4FB-A23D-41BA-AD90-66710E688A85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5483500" y="4394653"/>
              <a:ext cx="0" cy="19350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FC7770C-C436-48E1-8F49-166E48314C89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H="1" flipV="1">
              <a:off x="5483500" y="5057964"/>
              <a:ext cx="511" cy="15370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99CC8D2-A022-4F6A-8B28-E41BE1B7B948}"/>
                </a:ext>
              </a:extLst>
            </p:cNvPr>
            <p:cNvCxnSpPr>
              <a:cxnSpLocks/>
              <a:stCxn id="7" idx="0"/>
              <a:endCxn id="14" idx="2"/>
            </p:cNvCxnSpPr>
            <p:nvPr/>
          </p:nvCxnSpPr>
          <p:spPr>
            <a:xfrm flipH="1" flipV="1">
              <a:off x="5484011" y="5681477"/>
              <a:ext cx="2121" cy="16697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9412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1.2.3 </a:t>
            </a:r>
            <a:r>
              <a:rPr lang="zh-CN" altLang="en-US" dirty="0"/>
              <a:t>编译阶段的组合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45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79CCE186-367F-4838-BDAE-98C5B3D8201D}"/>
              </a:ext>
            </a:extLst>
          </p:cNvPr>
          <p:cNvSpPr txBox="1"/>
          <p:nvPr/>
        </p:nvSpPr>
        <p:spPr>
          <a:xfrm>
            <a:off x="472486" y="2688082"/>
            <a:ext cx="1399177" cy="761174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词法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AD42D1A0-5260-4D9F-B929-9B4BD96CC5BF}"/>
              </a:ext>
            </a:extLst>
          </p:cNvPr>
          <p:cNvSpPr txBox="1"/>
          <p:nvPr/>
        </p:nvSpPr>
        <p:spPr>
          <a:xfrm>
            <a:off x="2560589" y="2688082"/>
            <a:ext cx="1399177" cy="761174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语法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文本框 31">
            <a:extLst>
              <a:ext uri="{FF2B5EF4-FFF2-40B4-BE49-F238E27FC236}">
                <a16:creationId xmlns:a16="http://schemas.microsoft.com/office/drawing/2014/main" id="{550AAD8E-31F4-4B96-8AB1-A1EC84E91BCC}"/>
              </a:ext>
            </a:extLst>
          </p:cNvPr>
          <p:cNvSpPr txBox="1"/>
          <p:nvPr/>
        </p:nvSpPr>
        <p:spPr>
          <a:xfrm>
            <a:off x="4588507" y="2689844"/>
            <a:ext cx="1399177" cy="74092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语义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分析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文本框 35">
            <a:extLst>
              <a:ext uri="{FF2B5EF4-FFF2-40B4-BE49-F238E27FC236}">
                <a16:creationId xmlns:a16="http://schemas.microsoft.com/office/drawing/2014/main" id="{20361526-BDB4-4F70-A1D8-52EEDAD1BDB8}"/>
              </a:ext>
            </a:extLst>
          </p:cNvPr>
          <p:cNvSpPr txBox="1"/>
          <p:nvPr/>
        </p:nvSpPr>
        <p:spPr>
          <a:xfrm>
            <a:off x="4288458" y="4200619"/>
            <a:ext cx="1991039" cy="46980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中间代码生成</a:t>
            </a:r>
            <a:endParaRPr 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文本框 36">
            <a:extLst>
              <a:ext uri="{FF2B5EF4-FFF2-40B4-BE49-F238E27FC236}">
                <a16:creationId xmlns:a16="http://schemas.microsoft.com/office/drawing/2014/main" id="{18C9DAA9-08C3-432A-8D16-43EE76F9E689}"/>
              </a:ext>
            </a:extLst>
          </p:cNvPr>
          <p:cNvSpPr txBox="1"/>
          <p:nvPr/>
        </p:nvSpPr>
        <p:spPr>
          <a:xfrm>
            <a:off x="7312598" y="4031194"/>
            <a:ext cx="1346172" cy="796402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</a:t>
            </a:r>
            <a:endParaRPr lang="en-US" altLang="zh-CN" sz="24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优化</a:t>
            </a:r>
            <a:endParaRPr 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" name="文本框 37">
            <a:extLst>
              <a:ext uri="{FF2B5EF4-FFF2-40B4-BE49-F238E27FC236}">
                <a16:creationId xmlns:a16="http://schemas.microsoft.com/office/drawing/2014/main" id="{EE7E5429-425D-4027-BBC9-275C6653DB99}"/>
              </a:ext>
            </a:extLst>
          </p:cNvPr>
          <p:cNvSpPr txBox="1"/>
          <p:nvPr/>
        </p:nvSpPr>
        <p:spPr>
          <a:xfrm>
            <a:off x="9620431" y="4194490"/>
            <a:ext cx="1991039" cy="46980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2400" b="1"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目标代码生成</a:t>
            </a:r>
            <a:endParaRPr lang="zh-CN" sz="2400" kern="10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7ECA48-E104-4A09-91CA-3EF25C5857E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871663" y="3068669"/>
            <a:ext cx="6889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00C5B07-7A6B-4D6D-BF89-F53C55C8D5B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959766" y="3060308"/>
            <a:ext cx="628741" cy="8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A511BD-736A-4AC4-8BE8-9CB0B4163DE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283978" y="3430771"/>
            <a:ext cx="4118" cy="7698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BE1913E-AB96-41C2-9800-B17202B3F0F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279497" y="4429395"/>
            <a:ext cx="1033101" cy="6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4098F1D-B1F1-41E3-8BCA-996FC8EFB21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58770" y="4429395"/>
            <a:ext cx="9616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E3D8E66-5D91-4117-9611-22F32FF3BFE2}"/>
                  </a:ext>
                </a:extLst>
              </p:cNvPr>
              <p:cNvSpPr txBox="1"/>
              <p:nvPr/>
            </p:nvSpPr>
            <p:spPr>
              <a:xfrm rot="5400000" flipH="1">
                <a:off x="2878078" y="68919"/>
                <a:ext cx="764198" cy="4615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E3D8E66-5D91-4117-9611-22F32FF3B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 flipH="1">
                <a:off x="2878078" y="68919"/>
                <a:ext cx="764198" cy="4615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8D66B0-5FAA-444C-8B5E-ADE8707D70B2}"/>
                  </a:ext>
                </a:extLst>
              </p:cNvPr>
              <p:cNvSpPr txBox="1"/>
              <p:nvPr/>
            </p:nvSpPr>
            <p:spPr>
              <a:xfrm rot="16200000" flipH="1">
                <a:off x="7432135" y="2025349"/>
                <a:ext cx="764198" cy="6239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78D66B0-5FAA-444C-8B5E-ADE8707D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7432135" y="2025349"/>
                <a:ext cx="764198" cy="623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>
            <a:extLst>
              <a:ext uri="{FF2B5EF4-FFF2-40B4-BE49-F238E27FC236}">
                <a16:creationId xmlns:a16="http://schemas.microsoft.com/office/drawing/2014/main" id="{D22F1CD1-4558-48A0-998A-CE6505D28291}"/>
              </a:ext>
            </a:extLst>
          </p:cNvPr>
          <p:cNvSpPr txBox="1"/>
          <p:nvPr/>
        </p:nvSpPr>
        <p:spPr>
          <a:xfrm>
            <a:off x="2757475" y="156266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前端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C8CF071-94B3-4767-8EF8-66CC6D61979A}"/>
              </a:ext>
            </a:extLst>
          </p:cNvPr>
          <p:cNvSpPr txBox="1"/>
          <p:nvPr/>
        </p:nvSpPr>
        <p:spPr>
          <a:xfrm>
            <a:off x="7366522" y="53334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后端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4CC5CFB-170F-44F5-9923-C45962D2847B}"/>
                  </a:ext>
                </a:extLst>
              </p:cNvPr>
              <p:cNvSpPr txBox="1"/>
              <p:nvPr/>
            </p:nvSpPr>
            <p:spPr>
              <a:xfrm rot="5400000" flipH="1">
                <a:off x="6592868" y="2793316"/>
                <a:ext cx="764198" cy="2179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4CC5CFB-170F-44F5-9923-C45962D2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 flipH="1">
                <a:off x="6592868" y="2793316"/>
                <a:ext cx="764198" cy="2179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233BA37E-6474-43D5-A59C-7E54F252A15C}"/>
              </a:ext>
            </a:extLst>
          </p:cNvPr>
          <p:cNvSpPr txBox="1"/>
          <p:nvPr/>
        </p:nvSpPr>
        <p:spPr>
          <a:xfrm>
            <a:off x="6461643" y="307122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B0F0"/>
                </a:solidFill>
              </a:rPr>
              <a:t>中端</a:t>
            </a:r>
          </a:p>
        </p:txBody>
      </p:sp>
    </p:spTree>
    <p:extLst>
      <p:ext uri="{BB962C8B-B14F-4D97-AF65-F5344CB8AC3E}">
        <p14:creationId xmlns:p14="http://schemas.microsoft.com/office/powerpoint/2010/main" val="1794266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前后端划分的好处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74A09B-5EC5-4876-9C7C-E49FEDFC79CB}"/>
              </a:ext>
            </a:extLst>
          </p:cNvPr>
          <p:cNvSpPr txBox="1"/>
          <p:nvPr/>
        </p:nvSpPr>
        <p:spPr>
          <a:xfrm>
            <a:off x="3586166" y="3384550"/>
            <a:ext cx="100540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前端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1A4D31-8B68-4844-8A62-9941E73CA36C}"/>
              </a:ext>
            </a:extLst>
          </p:cNvPr>
          <p:cNvSpPr txBox="1"/>
          <p:nvPr/>
        </p:nvSpPr>
        <p:spPr>
          <a:xfrm>
            <a:off x="7464476" y="3392488"/>
            <a:ext cx="100540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后端</a:t>
            </a:r>
          </a:p>
        </p:txBody>
      </p:sp>
      <p:sp>
        <p:nvSpPr>
          <p:cNvPr id="7" name="文本框 36">
            <a:extLst>
              <a:ext uri="{FF2B5EF4-FFF2-40B4-BE49-F238E27FC236}">
                <a16:creationId xmlns:a16="http://schemas.microsoft.com/office/drawing/2014/main" id="{07B76AF7-7D9A-42FF-BA21-0CF34424BB9D}"/>
              </a:ext>
            </a:extLst>
          </p:cNvPr>
          <p:cNvSpPr txBox="1"/>
          <p:nvPr/>
        </p:nvSpPr>
        <p:spPr>
          <a:xfrm>
            <a:off x="5321266" y="3196209"/>
            <a:ext cx="1485723" cy="97204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tx1"/>
            </a:solidFill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中间</a:t>
            </a:r>
            <a:endParaRPr lang="en-US" altLang="zh-CN" sz="32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3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</a:t>
            </a:r>
            <a:endParaRPr lang="en-US" altLang="zh-CN" sz="32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529AA8E-36C8-4BBA-BF1C-CFECA963EE2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91569" y="3676938"/>
            <a:ext cx="729697" cy="5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731D9F6-412F-4EAC-AE32-D18B40D9FAF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469879" y="2914650"/>
            <a:ext cx="766827" cy="7702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2DDCCF8-65B0-47C2-AF84-C4DE1C13990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806989" y="3682233"/>
            <a:ext cx="657487" cy="26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0B33A6-B204-4821-8241-B5B4E23918D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469879" y="3429000"/>
            <a:ext cx="766827" cy="255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208BA7F-5ABF-4F71-9BA3-E1DA1611077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469879" y="3684876"/>
            <a:ext cx="766827" cy="2558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D841345-31B6-4C13-B1A7-76493B66E6B7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>
            <a:off x="8469879" y="3684876"/>
            <a:ext cx="1124635" cy="9472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E872EAA-2752-4752-901D-BE548207C53D}"/>
              </a:ext>
            </a:extLst>
          </p:cNvPr>
          <p:cNvSpPr txBox="1"/>
          <p:nvPr/>
        </p:nvSpPr>
        <p:spPr>
          <a:xfrm>
            <a:off x="1599626" y="2567138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C++</a:t>
            </a:r>
            <a:endParaRPr lang="zh-CN" altLang="en-US" sz="3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A2D0C6-B963-493F-9C81-5F988E552C46}"/>
              </a:ext>
            </a:extLst>
          </p:cNvPr>
          <p:cNvSpPr txBox="1"/>
          <p:nvPr/>
        </p:nvSpPr>
        <p:spPr>
          <a:xfrm>
            <a:off x="1205182" y="3127370"/>
            <a:ext cx="1280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Pascal</a:t>
            </a:r>
            <a:endParaRPr lang="zh-CN" altLang="en-US" sz="32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AEF158-7CE9-46EE-AF20-10F7A149893D}"/>
              </a:ext>
            </a:extLst>
          </p:cNvPr>
          <p:cNvSpPr txBox="1"/>
          <p:nvPr/>
        </p:nvSpPr>
        <p:spPr>
          <a:xfrm>
            <a:off x="1110207" y="3688190"/>
            <a:ext cx="136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/>
              <a:t>Fortan</a:t>
            </a:r>
            <a:endParaRPr lang="zh-CN" altLang="en-US" sz="3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25B689-922A-49E7-B440-E31CE65364BC}"/>
              </a:ext>
            </a:extLst>
          </p:cNvPr>
          <p:cNvSpPr txBox="1"/>
          <p:nvPr/>
        </p:nvSpPr>
        <p:spPr>
          <a:xfrm>
            <a:off x="9411685" y="2486024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PowerPC</a:t>
            </a:r>
            <a:endParaRPr lang="zh-CN" altLang="en-US" sz="3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E13C5AC-020C-4D16-A2FB-F3EF95743560}"/>
              </a:ext>
            </a:extLst>
          </p:cNvPr>
          <p:cNvSpPr txBox="1"/>
          <p:nvPr/>
        </p:nvSpPr>
        <p:spPr>
          <a:xfrm>
            <a:off x="9411685" y="3151913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X86_64</a:t>
            </a:r>
            <a:endParaRPr lang="zh-CN" altLang="en-US" sz="3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5E822C-24F6-4C58-AFF1-554F5B75F2E3}"/>
              </a:ext>
            </a:extLst>
          </p:cNvPr>
          <p:cNvSpPr txBox="1"/>
          <p:nvPr/>
        </p:nvSpPr>
        <p:spPr>
          <a:xfrm>
            <a:off x="9475282" y="3776807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ARM</a:t>
            </a:r>
            <a:endParaRPr lang="zh-CN" altLang="en-US" sz="3200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5076E3-D5EE-49FA-8B7D-47B1084D913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86025" y="2914651"/>
            <a:ext cx="1100141" cy="762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45D632E-1B15-4D11-A53A-09CFE965F640}"/>
              </a:ext>
            </a:extLst>
          </p:cNvPr>
          <p:cNvCxnSpPr>
            <a:cxnSpLocks/>
            <a:stCxn id="33" idx="3"/>
            <a:endCxn id="4" idx="1"/>
          </p:cNvCxnSpPr>
          <p:nvPr/>
        </p:nvCxnSpPr>
        <p:spPr>
          <a:xfrm>
            <a:off x="2485917" y="3419758"/>
            <a:ext cx="1100249" cy="257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6B4F454-C8E1-45DE-969F-2D0C4B10E2F0}"/>
              </a:ext>
            </a:extLst>
          </p:cNvPr>
          <p:cNvCxnSpPr>
            <a:cxnSpLocks/>
            <a:stCxn id="34" idx="3"/>
            <a:endCxn id="4" idx="1"/>
          </p:cNvCxnSpPr>
          <p:nvPr/>
        </p:nvCxnSpPr>
        <p:spPr>
          <a:xfrm flipV="1">
            <a:off x="2470451" y="3676938"/>
            <a:ext cx="1115715" cy="303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AF87716-1A2C-473A-94BC-EE9366C0D7AF}"/>
              </a:ext>
            </a:extLst>
          </p:cNvPr>
          <p:cNvCxnSpPr>
            <a:cxnSpLocks/>
            <a:stCxn id="51" idx="3"/>
            <a:endCxn id="4" idx="1"/>
          </p:cNvCxnSpPr>
          <p:nvPr/>
        </p:nvCxnSpPr>
        <p:spPr>
          <a:xfrm flipV="1">
            <a:off x="2404949" y="3676938"/>
            <a:ext cx="1181217" cy="832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6E380A0-54D1-4E4B-A326-32A65551314D}"/>
              </a:ext>
            </a:extLst>
          </p:cNvPr>
          <p:cNvSpPr txBox="1"/>
          <p:nvPr/>
        </p:nvSpPr>
        <p:spPr>
          <a:xfrm>
            <a:off x="1918919" y="4216575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E69E08A-90C7-4D9A-89C9-26037BD528B3}"/>
              </a:ext>
            </a:extLst>
          </p:cNvPr>
          <p:cNvSpPr txBox="1"/>
          <p:nvPr/>
        </p:nvSpPr>
        <p:spPr>
          <a:xfrm>
            <a:off x="9594514" y="4339706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43254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133393" cy="47508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从左至右扫描字符流的源程序、分解构成源程序的字符串，识别出</a:t>
            </a:r>
            <a:r>
              <a:rPr lang="en-US" altLang="zh-CN" sz="2800" dirty="0"/>
              <a:t>(</a:t>
            </a:r>
            <a:r>
              <a:rPr lang="zh-CN" altLang="en-US" sz="2800" dirty="0"/>
              <a:t>拼</a:t>
            </a:r>
            <a:r>
              <a:rPr lang="en-US" altLang="zh-CN" sz="2800" dirty="0"/>
              <a:t>)</a:t>
            </a:r>
            <a:r>
              <a:rPr lang="zh-CN" altLang="en-US" sz="2800" dirty="0"/>
              <a:t>一个个的单词（</a:t>
            </a:r>
            <a:r>
              <a:rPr lang="en-US" altLang="zh-CN" sz="2800" dirty="0"/>
              <a:t>Token/word</a:t>
            </a:r>
            <a:r>
              <a:rPr lang="zh-CN" altLang="en-US" sz="2800" dirty="0"/>
              <a:t>）</a:t>
            </a:r>
            <a:r>
              <a:rPr lang="en-US" altLang="zh-CN" sz="2800" dirty="0"/>
              <a:t>,Token</a:t>
            </a:r>
            <a:r>
              <a:rPr lang="zh-CN" altLang="en-US" sz="2800" dirty="0"/>
              <a:t>分以下几类 ：</a:t>
            </a:r>
          </a:p>
          <a:p>
            <a:r>
              <a:rPr lang="zh-CN" altLang="en-US" sz="2800" dirty="0"/>
              <a:t>    ①字面量</a:t>
            </a:r>
            <a:r>
              <a:rPr lang="en-US" altLang="zh-CN" sz="2800" dirty="0"/>
              <a:t>(literal</a:t>
            </a:r>
            <a:r>
              <a:rPr lang="zh-CN" altLang="en-US" sz="2800" dirty="0"/>
              <a:t>）：</a:t>
            </a:r>
            <a:r>
              <a:rPr lang="en-US" altLang="zh-CN" sz="2800" dirty="0"/>
              <a:t>3 </a:t>
            </a:r>
            <a:r>
              <a:rPr lang="zh-CN" altLang="en-US" sz="2800" dirty="0"/>
              <a:t>‘</a:t>
            </a:r>
            <a:r>
              <a:rPr lang="en-US" altLang="zh-CN" sz="2800" dirty="0" err="1"/>
              <a:t>Hello,world</a:t>
            </a:r>
            <a:r>
              <a:rPr lang="en-US" altLang="zh-CN" sz="2800" dirty="0"/>
              <a:t>’</a:t>
            </a:r>
            <a:r>
              <a:rPr lang="zh-CN" altLang="en-US" sz="2800" dirty="0"/>
              <a:t>    </a:t>
            </a:r>
          </a:p>
          <a:p>
            <a:r>
              <a:rPr lang="zh-CN" altLang="en-US" sz="2800" dirty="0"/>
              <a:t>    ②保留字</a:t>
            </a:r>
            <a:r>
              <a:rPr lang="en-US" altLang="zh-CN" sz="2800" dirty="0"/>
              <a:t>(reserved word):</a:t>
            </a:r>
            <a:r>
              <a:rPr lang="zh-CN" altLang="en-US" sz="2800" dirty="0"/>
              <a:t>   </a:t>
            </a:r>
            <a:r>
              <a:rPr lang="en-US" altLang="zh-CN" sz="2800" dirty="0"/>
              <a:t>if  </a:t>
            </a:r>
            <a:r>
              <a:rPr lang="zh-CN" altLang="en-US" sz="2800" dirty="0"/>
              <a:t> </a:t>
            </a:r>
            <a:r>
              <a:rPr lang="en-US" altLang="zh-CN" sz="2800" dirty="0"/>
              <a:t>while</a:t>
            </a:r>
            <a:endParaRPr lang="zh-CN" altLang="en-US" sz="2800" dirty="0"/>
          </a:p>
          <a:p>
            <a:r>
              <a:rPr lang="zh-CN" altLang="en-US" sz="2800" dirty="0"/>
              <a:t>    ③标识符</a:t>
            </a:r>
            <a:r>
              <a:rPr lang="en-US" altLang="zh-CN" sz="2800" dirty="0"/>
              <a:t>(identifier): </a:t>
            </a:r>
            <a:r>
              <a:rPr lang="zh-CN" altLang="en-US" sz="2800" dirty="0"/>
              <a:t>字母打头，后跟字母</a:t>
            </a:r>
            <a:r>
              <a:rPr lang="en-US" altLang="zh-CN" sz="2800" dirty="0"/>
              <a:t>,</a:t>
            </a:r>
            <a:r>
              <a:rPr lang="zh-CN" altLang="en-US" sz="2800" dirty="0"/>
              <a:t>数字等</a:t>
            </a:r>
          </a:p>
          <a:p>
            <a:r>
              <a:rPr lang="zh-CN" altLang="en-US" sz="2800" dirty="0"/>
              <a:t>    ④运算符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operater</a:t>
            </a:r>
            <a:r>
              <a:rPr lang="en-US" altLang="zh-CN" sz="2800" dirty="0"/>
              <a:t>):</a:t>
            </a:r>
            <a:r>
              <a:rPr lang="zh-CN" altLang="en-US" sz="2800" dirty="0"/>
              <a:t>  </a:t>
            </a:r>
            <a:r>
              <a:rPr lang="en-US" altLang="zh-CN" sz="2800" dirty="0"/>
              <a:t>+   -    &lt;   &lt;=    &amp;&amp;    </a:t>
            </a:r>
            <a:endParaRPr lang="zh-CN" altLang="en-US" sz="2800" dirty="0"/>
          </a:p>
          <a:p>
            <a:r>
              <a:rPr lang="zh-CN" altLang="en-US" sz="2800" dirty="0"/>
              <a:t>    ⑤界符等类型</a:t>
            </a:r>
            <a:r>
              <a:rPr lang="en-US" altLang="zh-CN" sz="2800" dirty="0"/>
              <a:t>: ,  ;  ( ) [ ]  {  } .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47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1175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475088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词法分析的结果是二元组：</a:t>
            </a:r>
            <a:r>
              <a:rPr lang="en-US" altLang="zh-CN" sz="2800" dirty="0"/>
              <a:t>(token</a:t>
            </a:r>
            <a:r>
              <a:rPr lang="zh-CN" altLang="en-US" sz="2800" dirty="0"/>
              <a:t>的类型</a:t>
            </a:r>
            <a:r>
              <a:rPr lang="en-US" altLang="zh-CN" sz="2800" dirty="0"/>
              <a:t>, token</a:t>
            </a:r>
            <a:r>
              <a:rPr lang="zh-CN" altLang="en-US" sz="2800" dirty="0"/>
              <a:t>的值</a:t>
            </a:r>
            <a:r>
              <a:rPr lang="en-US" altLang="zh-CN" sz="2800" dirty="0"/>
              <a:t>),</a:t>
            </a:r>
          </a:p>
          <a:p>
            <a:r>
              <a:rPr lang="en-US" altLang="zh-CN" sz="2800" dirty="0"/>
              <a:t>double f = sqrt(-1);</a:t>
            </a:r>
          </a:p>
          <a:p>
            <a:pPr>
              <a:lnSpc>
                <a:spcPct val="120000"/>
              </a:lnSpc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）保留字  </a:t>
            </a:r>
            <a:r>
              <a:rPr lang="en-US" altLang="zh-CN" sz="2800" dirty="0"/>
              <a:t>	double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）标识符 	  </a:t>
            </a:r>
            <a:r>
              <a:rPr lang="en-US" altLang="zh-CN" sz="2800" dirty="0"/>
              <a:t>	f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）赋值号 	  </a:t>
            </a:r>
            <a:r>
              <a:rPr lang="en-US" altLang="zh-CN" sz="2800" dirty="0"/>
              <a:t>	=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）标识符	  </a:t>
            </a:r>
            <a:r>
              <a:rPr lang="en-US" altLang="zh-CN" sz="2800" dirty="0"/>
              <a:t>	sqrt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）左小括号   </a:t>
            </a:r>
            <a:r>
              <a:rPr lang="en-US" altLang="zh-CN" sz="2800" dirty="0"/>
              <a:t>	(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6</a:t>
            </a:r>
            <a:r>
              <a:rPr lang="zh-CN" altLang="en-US" sz="2800" dirty="0"/>
              <a:t>）单目负号   </a:t>
            </a:r>
            <a:r>
              <a:rPr lang="en-US" altLang="zh-CN" sz="2800" dirty="0"/>
              <a:t>	-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7</a:t>
            </a:r>
            <a:r>
              <a:rPr lang="zh-CN" altLang="en-US" sz="2800" dirty="0"/>
              <a:t>）整型常数    </a:t>
            </a:r>
            <a:r>
              <a:rPr lang="en-US" altLang="zh-CN" sz="2800" dirty="0"/>
              <a:t>	1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8</a:t>
            </a:r>
            <a:r>
              <a:rPr lang="zh-CN" altLang="en-US" sz="2800" dirty="0"/>
              <a:t>）右小括号    </a:t>
            </a:r>
            <a:r>
              <a:rPr lang="en-US" altLang="zh-CN" sz="2800" dirty="0"/>
              <a:t>	)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9</a:t>
            </a:r>
            <a:r>
              <a:rPr lang="zh-CN" altLang="en-US" sz="2800" dirty="0"/>
              <a:t>）分号 	     </a:t>
            </a:r>
            <a:r>
              <a:rPr lang="en-US" altLang="zh-CN" sz="2800" dirty="0"/>
              <a:t>	;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48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2339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278439"/>
            <a:ext cx="5718430" cy="4974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sum  :=  first  +  count  *  10;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单词类型	单词值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）标识符 	</a:t>
            </a:r>
            <a:r>
              <a:rPr lang="en-US" altLang="zh-CN" sz="2800" dirty="0"/>
              <a:t>sum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）赋值号 	</a:t>
            </a:r>
            <a:r>
              <a:rPr lang="en-US" altLang="zh-CN" sz="2800" dirty="0"/>
              <a:t>:=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）标识符	</a:t>
            </a:r>
            <a:r>
              <a:rPr lang="en-US" altLang="zh-CN" sz="2800" dirty="0"/>
              <a:t>first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）加号 	  </a:t>
            </a:r>
            <a:r>
              <a:rPr lang="en-US" altLang="zh-CN" sz="2800" dirty="0"/>
              <a:t>	+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）标识符	</a:t>
            </a:r>
            <a:r>
              <a:rPr lang="en-US" altLang="zh-CN" sz="2800" dirty="0"/>
              <a:t>count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6</a:t>
            </a:r>
            <a:r>
              <a:rPr lang="zh-CN" altLang="en-US" sz="2800" dirty="0"/>
              <a:t>）乘号        </a:t>
            </a:r>
            <a:r>
              <a:rPr lang="en-US" altLang="zh-CN" sz="2800" dirty="0"/>
              <a:t>	</a:t>
            </a:r>
            <a:r>
              <a:rPr lang="zh-CN" altLang="en-US" sz="2800" dirty="0"/>
              <a:t>*</a:t>
            </a:r>
            <a:br>
              <a:rPr lang="zh-CN" altLang="en-US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7</a:t>
            </a:r>
            <a:r>
              <a:rPr lang="zh-CN" altLang="en-US" sz="2800" dirty="0"/>
              <a:t>）整常数 	</a:t>
            </a:r>
            <a:r>
              <a:rPr lang="en-US" altLang="zh-CN" sz="2800" dirty="0"/>
              <a:t>10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8</a:t>
            </a:r>
            <a:r>
              <a:rPr lang="zh-CN" altLang="en-US" sz="2800" dirty="0"/>
              <a:t>）分号 	  </a:t>
            </a:r>
            <a:r>
              <a:rPr lang="en-US" altLang="zh-CN" sz="2800" dirty="0"/>
              <a:t>	;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49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F80F0E-7DDF-43DA-BEBD-2D78ABEE042C}"/>
              </a:ext>
            </a:extLst>
          </p:cNvPr>
          <p:cNvSpPr txBox="1"/>
          <p:nvPr/>
        </p:nvSpPr>
        <p:spPr>
          <a:xfrm>
            <a:off x="6532566" y="1881515"/>
            <a:ext cx="419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id1 :=  id2  +  id3  *  10;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72787A-E67A-485F-BDC0-3BBB2B915FEC}"/>
              </a:ext>
            </a:extLst>
          </p:cNvPr>
          <p:cNvSpPr txBox="1"/>
          <p:nvPr/>
        </p:nvSpPr>
        <p:spPr>
          <a:xfrm>
            <a:off x="6532566" y="3034090"/>
            <a:ext cx="23391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小明喜欢小双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名词  小明</a:t>
            </a:r>
            <a:endParaRPr lang="en-US" altLang="zh-CN" sz="2800" dirty="0"/>
          </a:p>
          <a:p>
            <a:r>
              <a:rPr lang="zh-CN" altLang="en-US" sz="2800" dirty="0"/>
              <a:t>动词  喜欢 </a:t>
            </a:r>
            <a:endParaRPr lang="en-US" altLang="zh-CN" sz="2800" dirty="0"/>
          </a:p>
          <a:p>
            <a:r>
              <a:rPr lang="zh-CN" altLang="en-US" sz="2800" dirty="0"/>
              <a:t>名词  小双</a:t>
            </a:r>
          </a:p>
        </p:txBody>
      </p:sp>
    </p:spTree>
    <p:extLst>
      <p:ext uri="{BB962C8B-B14F-4D97-AF65-F5344CB8AC3E}">
        <p14:creationId xmlns:p14="http://schemas.microsoft.com/office/powerpoint/2010/main" val="417929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D0A23-10FF-499F-B45B-4F9C7A49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春季数据库系统原理实践课已上线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9E83E-F88D-49FD-835F-88DC8D4716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356096"/>
            <a:ext cx="11069408" cy="658223"/>
          </a:xfrm>
        </p:spPr>
        <p:txBody>
          <a:bodyPr>
            <a:normAutofit/>
          </a:bodyPr>
          <a:lstStyle/>
          <a:p>
            <a:r>
              <a:rPr lang="zh-CN" altLang="en-US" sz="2400" b="1" i="0" dirty="0">
                <a:solidFill>
                  <a:schemeClr val="tx1"/>
                </a:solidFill>
                <a:effectLst/>
                <a:latin typeface="-apple-system"/>
              </a:rPr>
              <a:t>数据库系统原理实践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-apple-system"/>
              </a:rPr>
              <a:t>-</a:t>
            </a:r>
            <a:r>
              <a:rPr lang="zh-CN" altLang="en-US" sz="2400" b="1" i="0" dirty="0">
                <a:solidFill>
                  <a:schemeClr val="tx1"/>
                </a:solidFill>
                <a:effectLst/>
                <a:latin typeface="-apple-system"/>
              </a:rPr>
              <a:t>以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-apple-system"/>
              </a:rPr>
              <a:t>MySQL</a:t>
            </a:r>
            <a:r>
              <a:rPr lang="zh-CN" altLang="en-US" sz="2400" b="1" i="0" dirty="0">
                <a:solidFill>
                  <a:schemeClr val="tx1"/>
                </a:solidFill>
                <a:effectLst/>
                <a:latin typeface="-apple-system"/>
              </a:rPr>
              <a:t>为例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-apple-system"/>
              </a:rPr>
              <a:t>：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-apple-system"/>
                <a:hlinkClick r:id="rId2"/>
              </a:rPr>
              <a:t>https://www.educoder.net/paths/x7rzkcvp</a:t>
            </a:r>
            <a:endParaRPr lang="en-US" altLang="zh-CN" sz="2400" b="1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77909-6B04-4245-8822-10DFD1FC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" y="2093831"/>
            <a:ext cx="12192000" cy="50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7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11133393" cy="5247773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srgbClr val="C00000"/>
                </a:solidFill>
              </a:rPr>
              <a:t>中文不好分，以英文字母和字符为基础的程序还不好分词吗？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dirty="0"/>
              <a:t>这幅画画了个画画画的好的人 </a:t>
            </a:r>
            <a:r>
              <a:rPr lang="en-US" altLang="zh-CN" dirty="0"/>
              <a:t>| </a:t>
            </a:r>
            <a:r>
              <a:rPr lang="zh-CN" altLang="en-US" dirty="0"/>
              <a:t>我也想过过过儿过过的生活</a:t>
            </a:r>
            <a:br>
              <a:rPr lang="en-US" altLang="zh-CN" dirty="0"/>
            </a:br>
            <a:r>
              <a:rPr lang="zh-CN" altLang="en-US" dirty="0"/>
              <a:t>军民人等不得在此小便</a:t>
            </a:r>
            <a:br>
              <a:rPr lang="en-US" altLang="zh-CN" dirty="0"/>
            </a:br>
            <a:r>
              <a:rPr lang="zh-CN" altLang="en-US" dirty="0"/>
              <a:t>你去班上数数数数数不好的有多少</a:t>
            </a:r>
            <a:br>
              <a:rPr lang="en-US" altLang="zh-CN" dirty="0"/>
            </a:br>
            <a:r>
              <a:rPr lang="zh-CN" altLang="en-US" dirty="0"/>
              <a:t>货拉拉拉不拉拉布拉多得看你家的拉不拉多拉的多不多</a:t>
            </a:r>
            <a:br>
              <a:rPr lang="en-US" altLang="zh-CN" dirty="0"/>
            </a:br>
            <a:r>
              <a:rPr lang="zh-CN" altLang="en-US" dirty="0"/>
              <a:t>明明明明明白白白喜欢她</a:t>
            </a:r>
            <a:endParaRPr lang="en-US" altLang="zh-CN" dirty="0"/>
          </a:p>
          <a:p>
            <a:r>
              <a:rPr lang="en-US" altLang="zh-CN" sz="2800" dirty="0"/>
              <a:t>-----------  </a:t>
            </a:r>
            <a:r>
              <a:rPr lang="zh-CN" altLang="en-US" sz="2800" dirty="0">
                <a:solidFill>
                  <a:srgbClr val="C00000"/>
                </a:solidFill>
              </a:rPr>
              <a:t>程序语言分词也有坑</a:t>
            </a:r>
            <a:r>
              <a:rPr lang="zh-CN" altLang="en-US" sz="2800" dirty="0"/>
              <a:t>   </a:t>
            </a:r>
            <a:r>
              <a:rPr lang="en-US" altLang="zh-CN" sz="2800" dirty="0"/>
              <a:t>---------------------------</a:t>
            </a:r>
          </a:p>
          <a:p>
            <a:r>
              <a:rPr lang="en-US" altLang="zh-CN" dirty="0"/>
              <a:t>age&gt;=45  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  <a:r>
              <a:rPr lang="zh-CN" altLang="en-US" dirty="0"/>
              <a:t>虽无空格也不是一个</a:t>
            </a:r>
            <a:r>
              <a:rPr lang="en-US" altLang="zh-CN" dirty="0"/>
              <a:t>Token</a:t>
            </a:r>
          </a:p>
          <a:p>
            <a:r>
              <a:rPr lang="en-US" altLang="zh-CN" dirty="0"/>
              <a:t>age&gt;=45   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/>
              <a:t>&gt;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“</a:t>
            </a:r>
            <a:r>
              <a:rPr lang="en-US" altLang="zh-CN" dirty="0"/>
              <a:t>=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/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/>
              <a:t>&gt;=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/>
              <a:t>都是</a:t>
            </a:r>
            <a:r>
              <a:rPr lang="en-US" altLang="zh-CN" dirty="0"/>
              <a:t>token</a:t>
            </a:r>
            <a:r>
              <a:rPr lang="zh-CN" altLang="en-US" dirty="0"/>
              <a:t>，分成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token</a:t>
            </a:r>
            <a:r>
              <a:rPr lang="zh-CN" altLang="en-US" dirty="0"/>
              <a:t>才是正解</a:t>
            </a:r>
            <a:endParaRPr lang="en-US" altLang="zh-CN" dirty="0"/>
          </a:p>
          <a:p>
            <a:r>
              <a:rPr lang="en-US" altLang="zh-CN" dirty="0"/>
              <a:t>if               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dirty="0"/>
              <a:t>if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/>
              <a:t>是不是也符合</a:t>
            </a:r>
            <a:r>
              <a:rPr lang="en-US" altLang="zh-CN" dirty="0"/>
              <a:t>identifier</a:t>
            </a:r>
            <a:r>
              <a:rPr lang="zh-CN" altLang="en-US" dirty="0"/>
              <a:t>定义的规则？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50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6614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</a:t>
            </a:r>
            <a:r>
              <a:rPr lang="en-US" altLang="zh-CN" dirty="0"/>
              <a:t>(Lexical Analysis)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4E0BB9-F9B5-4278-ABF6-4A6720AC76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9303" y="1421321"/>
            <a:ext cx="11133393" cy="47508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词法分析的过程，其实就是对一个字符串进行模式匹配的过程</a:t>
            </a:r>
            <a:r>
              <a:rPr lang="en-US" altLang="zh-CN" sz="2800" dirty="0"/>
              <a:t>.</a:t>
            </a:r>
          </a:p>
          <a:p>
            <a:r>
              <a:rPr lang="zh-CN" altLang="en-US" sz="2800" dirty="0">
                <a:solidFill>
                  <a:srgbClr val="0000FF"/>
                </a:solidFill>
              </a:rPr>
              <a:t>正则表达式</a:t>
            </a:r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en-US" altLang="zh-CN" dirty="0"/>
              <a:t>INT : int;   //int</a:t>
            </a:r>
            <a:r>
              <a:rPr lang="zh-CN" altLang="en-US" dirty="0"/>
              <a:t>关键字</a:t>
            </a:r>
            <a:br>
              <a:rPr lang="en-US" altLang="zh-CN" dirty="0"/>
            </a:br>
            <a:r>
              <a:rPr lang="en-US" altLang="zh-CN" dirty="0"/>
              <a:t>FOR : for;   //for</a:t>
            </a:r>
            <a:r>
              <a:rPr lang="zh-CN" altLang="en-US" dirty="0"/>
              <a:t>关键字</a:t>
            </a:r>
            <a:br>
              <a:rPr lang="en-US" altLang="zh-CN" dirty="0"/>
            </a:br>
            <a:r>
              <a:rPr lang="en-US" altLang="zh-CN" dirty="0"/>
              <a:t>IDENTIFIER : [A-Za-z][A-Za-z0-9]*; //</a:t>
            </a:r>
            <a:r>
              <a:rPr lang="zh-CN" altLang="en-US" dirty="0"/>
              <a:t>以字母开头，后面可以是字符或数字</a:t>
            </a:r>
            <a:endParaRPr lang="en-US" altLang="zh-CN" dirty="0"/>
          </a:p>
          <a:p>
            <a:r>
              <a:rPr lang="en-US" altLang="zh-CN" sz="2800" dirty="0" err="1">
                <a:solidFill>
                  <a:srgbClr val="C00000"/>
                </a:solidFill>
              </a:rPr>
              <a:t>user_name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是不是该规则下的</a:t>
            </a:r>
            <a:r>
              <a:rPr lang="en-US" altLang="zh-CN" sz="2800" dirty="0">
                <a:solidFill>
                  <a:srgbClr val="C00000"/>
                </a:solidFill>
              </a:rPr>
              <a:t>identifier?</a:t>
            </a:r>
          </a:p>
          <a:p>
            <a:endParaRPr lang="en-US" altLang="zh-CN" sz="2800" dirty="0">
              <a:solidFill>
                <a:srgbClr val="0000FF"/>
              </a:solidFill>
            </a:endParaRPr>
          </a:p>
          <a:p>
            <a:r>
              <a:rPr lang="en-US" altLang="zh-CN" sz="2800" dirty="0">
                <a:solidFill>
                  <a:srgbClr val="0000FF"/>
                </a:solidFill>
              </a:rPr>
              <a:t>flex</a:t>
            </a:r>
            <a:r>
              <a:rPr lang="zh-CN" altLang="en-US" sz="2800" dirty="0">
                <a:solidFill>
                  <a:srgbClr val="0000FF"/>
                </a:solidFill>
              </a:rPr>
              <a:t>能够基于规则自动生成词法分析器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51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17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词法分析的自动构造程序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0414EE-4523-41B5-8998-72FB57797CAE}"/>
              </a:ext>
            </a:extLst>
          </p:cNvPr>
          <p:cNvSpPr txBox="1"/>
          <p:nvPr/>
        </p:nvSpPr>
        <p:spPr>
          <a:xfrm>
            <a:off x="8734504" y="1735950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词法规则文件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.l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F2BC85-496F-40F3-91E5-BA5E4A0F63D5}"/>
              </a:ext>
            </a:extLst>
          </p:cNvPr>
          <p:cNvSpPr txBox="1"/>
          <p:nvPr/>
        </p:nvSpPr>
        <p:spPr>
          <a:xfrm>
            <a:off x="6060017" y="1664514"/>
            <a:ext cx="1485781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Flex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编译器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4CA86A-6133-4AF6-9C09-ECA595DE2913}"/>
              </a:ext>
            </a:extLst>
          </p:cNvPr>
          <p:cNvSpPr txBox="1"/>
          <p:nvPr/>
        </p:nvSpPr>
        <p:spPr>
          <a:xfrm>
            <a:off x="9350707" y="4727984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词法分析器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C41B77-F985-4436-A493-874A461DA09A}"/>
              </a:ext>
            </a:extLst>
          </p:cNvPr>
          <p:cNvSpPr txBox="1"/>
          <p:nvPr/>
        </p:nvSpPr>
        <p:spPr>
          <a:xfrm>
            <a:off x="8516130" y="3199796"/>
            <a:ext cx="345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en-US" altLang="zh-CN" sz="24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待分析的符号串</a:t>
            </a:r>
            <a:r>
              <a: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F9A4C8-CF18-4F16-AEB7-D188F6AE71C1}"/>
              </a:ext>
            </a:extLst>
          </p:cNvPr>
          <p:cNvSpPr txBox="1"/>
          <p:nvPr/>
        </p:nvSpPr>
        <p:spPr>
          <a:xfrm>
            <a:off x="8530418" y="5795532"/>
            <a:ext cx="345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(Token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类型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,Token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值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A8A615-F5D9-412F-AD64-CECDD28B009B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7545798" y="2203123"/>
            <a:ext cx="1188706" cy="98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6020E0-03AE-4953-B8BC-C7C32BDCD29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6802908" y="2741732"/>
            <a:ext cx="14298" cy="482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29862B-60F4-4804-BF64-CE60D6019FE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10242725" y="4030793"/>
            <a:ext cx="8229" cy="697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6759D0-9C4F-416F-A2F3-4D77B3C59FC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250954" y="5189649"/>
            <a:ext cx="6059" cy="605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DB03490-BCD0-46C9-85B6-C103F448FA4E}"/>
              </a:ext>
            </a:extLst>
          </p:cNvPr>
          <p:cNvSpPr txBox="1"/>
          <p:nvPr/>
        </p:nvSpPr>
        <p:spPr>
          <a:xfrm>
            <a:off x="5647655" y="3223823"/>
            <a:ext cx="2339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词法分析源程序</a:t>
            </a:r>
            <a:r>
              <a:rPr lang="en-US" altLang="zh-CN" sz="2400" b="1" dirty="0" err="1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lex.yy.c</a:t>
            </a:r>
            <a:endParaRPr lang="zh-CN" altLang="en-US" sz="24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E64B0-4810-4C83-A79E-7DED1D216820}"/>
              </a:ext>
            </a:extLst>
          </p:cNvPr>
          <p:cNvSpPr txBox="1"/>
          <p:nvPr/>
        </p:nvSpPr>
        <p:spPr>
          <a:xfrm>
            <a:off x="5886447" y="4422905"/>
            <a:ext cx="1854857" cy="1077218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</a:t>
            </a:r>
            <a:r>
              <a:rPr lang="zh-CN" altLang="en-US" sz="3200" dirty="0">
                <a:solidFill>
                  <a:schemeClr val="bg1"/>
                </a:solidFill>
              </a:rPr>
              <a:t>编译器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err="1">
                <a:solidFill>
                  <a:schemeClr val="bg1"/>
                </a:solidFill>
              </a:rPr>
              <a:t>gcc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2F19312-6911-40DB-9649-A4F47D31B75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6813876" y="4054820"/>
            <a:ext cx="3330" cy="368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03BAB34-D1F1-4699-9DA2-D0F772ED20BC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 flipV="1">
            <a:off x="7741304" y="4958817"/>
            <a:ext cx="1609403" cy="2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E228B132-6FEF-4E0E-AB6A-B1F8FED6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7"/>
          <a:stretch/>
        </p:blipFill>
        <p:spPr>
          <a:xfrm>
            <a:off x="490220" y="1278134"/>
            <a:ext cx="4647619" cy="555097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32FE51D-BAA5-4A6A-9F89-E9F15A6C33BF}"/>
              </a:ext>
            </a:extLst>
          </p:cNvPr>
          <p:cNvCxnSpPr>
            <a:cxnSpLocks/>
          </p:cNvCxnSpPr>
          <p:nvPr/>
        </p:nvCxnSpPr>
        <p:spPr>
          <a:xfrm>
            <a:off x="185738" y="1971675"/>
            <a:ext cx="30448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F9A1E62-3F96-456C-A1A4-B572095F6B53}"/>
              </a:ext>
            </a:extLst>
          </p:cNvPr>
          <p:cNvCxnSpPr>
            <a:cxnSpLocks/>
          </p:cNvCxnSpPr>
          <p:nvPr/>
        </p:nvCxnSpPr>
        <p:spPr>
          <a:xfrm flipH="1" flipV="1">
            <a:off x="2128838" y="2500313"/>
            <a:ext cx="838200" cy="538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173621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又叫</a:t>
            </a:r>
            <a:r>
              <a:rPr lang="en-US" altLang="zh-CN" sz="2800" dirty="0"/>
              <a:t>Parsing</a:t>
            </a:r>
            <a:r>
              <a:rPr lang="zh-CN" altLang="en-US" sz="2800" dirty="0"/>
              <a:t>，语法检查（归约或推导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把 </a:t>
            </a:r>
            <a:r>
              <a:rPr lang="en-US" altLang="zh-CN" sz="2800" dirty="0"/>
              <a:t>Token </a:t>
            </a:r>
            <a:r>
              <a:rPr lang="zh-CN" altLang="en-US" sz="2800" dirty="0"/>
              <a:t>串，转换成体现语法规则的、树状的数据结构，这个数据结构叫做抽象语法树（</a:t>
            </a:r>
            <a:r>
              <a:rPr lang="en-US" altLang="zh-CN" sz="2800" dirty="0"/>
              <a:t>AST</a:t>
            </a:r>
            <a:r>
              <a:rPr lang="zh-CN" altLang="en-US" sz="2800" dirty="0"/>
              <a:t>，</a:t>
            </a:r>
            <a:r>
              <a:rPr lang="en-US" altLang="zh-CN" sz="2800" dirty="0"/>
              <a:t>Abstract Syntax Tree</a:t>
            </a:r>
            <a:r>
              <a:rPr lang="zh-CN" altLang="en-US" sz="2800" dirty="0"/>
              <a:t>）。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CE6DB-8879-44B5-9A4E-03BE0468A7A2}"/>
              </a:ext>
            </a:extLst>
          </p:cNvPr>
          <p:cNvSpPr txBox="1"/>
          <p:nvPr/>
        </p:nvSpPr>
        <p:spPr>
          <a:xfrm>
            <a:off x="539495" y="3852732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3ECEE6C6-B116-463C-A75C-B582CABC6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6" y="3256955"/>
            <a:ext cx="5557287" cy="36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27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640081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语法推导树 → 抽象语法树： </a:t>
            </a:r>
            <a:r>
              <a:rPr lang="en-US" altLang="zh-CN" sz="2800" dirty="0"/>
              <a:t>id1 :=  id2  +  id3  *  10</a:t>
            </a:r>
          </a:p>
          <a:p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54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335E8E-23D0-42BF-9352-D99ECD8F71AC}"/>
              </a:ext>
            </a:extLst>
          </p:cNvPr>
          <p:cNvSpPr txBox="1">
            <a:spLocks noChangeArrowheads="1"/>
          </p:cNvSpPr>
          <p:nvPr/>
        </p:nvSpPr>
        <p:spPr>
          <a:xfrm>
            <a:off x="313683" y="1961497"/>
            <a:ext cx="5415696" cy="48965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Pascal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）规则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赋值语句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&gt;“:=”&lt;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&gt;“+”&lt;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&gt;“*”&lt;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&gt;::=“(”&lt;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&gt;“)”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整数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实数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FDBC9A4-5DA3-4D62-9A49-F9FBD402F7DE}"/>
              </a:ext>
            </a:extLst>
          </p:cNvPr>
          <p:cNvGrpSpPr/>
          <p:nvPr/>
        </p:nvGrpSpPr>
        <p:grpSpPr>
          <a:xfrm>
            <a:off x="5742167" y="2151901"/>
            <a:ext cx="5848899" cy="4383028"/>
            <a:chOff x="5756455" y="1994733"/>
            <a:chExt cx="5848899" cy="438302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37425F1-BAA9-4A38-92BF-21482781ADB8}"/>
                </a:ext>
              </a:extLst>
            </p:cNvPr>
            <p:cNvSpPr txBox="1"/>
            <p:nvPr/>
          </p:nvSpPr>
          <p:spPr>
            <a:xfrm>
              <a:off x="6949278" y="199473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赋值语句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9AEC7F9-F35C-4E9C-BD7A-5C27418269CE}"/>
                </a:ext>
              </a:extLst>
            </p:cNvPr>
            <p:cNvSpPr txBox="1"/>
            <p:nvPr/>
          </p:nvSpPr>
          <p:spPr>
            <a:xfrm>
              <a:off x="5942199" y="27603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A74DF2C-DD20-4753-9E3D-B866433CF1AD}"/>
                </a:ext>
              </a:extLst>
            </p:cNvPr>
            <p:cNvSpPr txBox="1"/>
            <p:nvPr/>
          </p:nvSpPr>
          <p:spPr>
            <a:xfrm>
              <a:off x="7412050" y="2706929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:=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54432FC-2117-4DDE-825A-BB87A1E28760}"/>
                </a:ext>
              </a:extLst>
            </p:cNvPr>
            <p:cNvSpPr txBox="1"/>
            <p:nvPr/>
          </p:nvSpPr>
          <p:spPr>
            <a:xfrm>
              <a:off x="8479381" y="2706929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7B5F300-FAA2-403B-B0C2-330609555D49}"/>
                </a:ext>
              </a:extLst>
            </p:cNvPr>
            <p:cNvSpPr txBox="1"/>
            <p:nvPr/>
          </p:nvSpPr>
          <p:spPr>
            <a:xfrm>
              <a:off x="5756455" y="3633322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id1(sum)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B4010AA-60EE-4425-8AB6-4A7FC977AD92}"/>
                </a:ext>
              </a:extLst>
            </p:cNvPr>
            <p:cNvSpPr txBox="1"/>
            <p:nvPr/>
          </p:nvSpPr>
          <p:spPr>
            <a:xfrm>
              <a:off x="7501970" y="3614417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03A9B1A-6B89-4D50-A7EA-1CAD214862CF}"/>
                </a:ext>
              </a:extLst>
            </p:cNvPr>
            <p:cNvSpPr txBox="1"/>
            <p:nvPr/>
          </p:nvSpPr>
          <p:spPr>
            <a:xfrm>
              <a:off x="9593789" y="3615445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ED8E3CF-C601-4B13-BA2E-C671393BCCA0}"/>
                </a:ext>
              </a:extLst>
            </p:cNvPr>
            <p:cNvSpPr txBox="1"/>
            <p:nvPr/>
          </p:nvSpPr>
          <p:spPr>
            <a:xfrm>
              <a:off x="8856679" y="3600129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8CAC42-9851-4C1B-9CD9-CE9C7E8797BB}"/>
                </a:ext>
              </a:extLst>
            </p:cNvPr>
            <p:cNvSpPr txBox="1"/>
            <p:nvPr/>
          </p:nvSpPr>
          <p:spPr>
            <a:xfrm>
              <a:off x="9994540" y="4339060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5540340-0AF7-4B0C-B4DB-613C3F771199}"/>
                </a:ext>
              </a:extLst>
            </p:cNvPr>
            <p:cNvSpPr txBox="1"/>
            <p:nvPr/>
          </p:nvSpPr>
          <p:spPr>
            <a:xfrm>
              <a:off x="7493689" y="433869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01DFB51-46E8-42E4-AF90-AED37E8E1C44}"/>
                </a:ext>
              </a:extLst>
            </p:cNvPr>
            <p:cNvSpPr txBox="1"/>
            <p:nvPr/>
          </p:nvSpPr>
          <p:spPr>
            <a:xfrm>
              <a:off x="7326886" y="5220068"/>
              <a:ext cx="1416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id2(first)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F01882B-1AC5-4E92-9ABC-1B5B2C530DE9}"/>
                </a:ext>
              </a:extLst>
            </p:cNvPr>
            <p:cNvSpPr txBox="1"/>
            <p:nvPr/>
          </p:nvSpPr>
          <p:spPr>
            <a:xfrm>
              <a:off x="8729578" y="4339061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385F8F8-E4B0-4C3B-B9F9-7C15C6A146B4}"/>
                </a:ext>
              </a:extLst>
            </p:cNvPr>
            <p:cNvSpPr txBox="1"/>
            <p:nvPr/>
          </p:nvSpPr>
          <p:spPr>
            <a:xfrm>
              <a:off x="10490946" y="4316835"/>
              <a:ext cx="1114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C5EC10E-9B0F-43C6-9C8C-00288FB8459E}"/>
                </a:ext>
              </a:extLst>
            </p:cNvPr>
            <p:cNvSpPr txBox="1"/>
            <p:nvPr/>
          </p:nvSpPr>
          <p:spPr>
            <a:xfrm>
              <a:off x="8747591" y="520641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标识符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4345AEC-F0CA-4DCA-903E-61178EE5DC19}"/>
                </a:ext>
              </a:extLst>
            </p:cNvPr>
            <p:cNvSpPr txBox="1"/>
            <p:nvPr/>
          </p:nvSpPr>
          <p:spPr>
            <a:xfrm>
              <a:off x="10633826" y="504823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440B46-48F3-4646-BF4B-A8F6372512F1}"/>
                </a:ext>
              </a:extLst>
            </p:cNvPr>
            <p:cNvSpPr txBox="1"/>
            <p:nvPr/>
          </p:nvSpPr>
          <p:spPr>
            <a:xfrm>
              <a:off x="8457661" y="5916096"/>
              <a:ext cx="1693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id3(count)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13E813A-F787-4768-8879-CB859AF4B565}"/>
                </a:ext>
              </a:extLst>
            </p:cNvPr>
            <p:cNvSpPr txBox="1"/>
            <p:nvPr/>
          </p:nvSpPr>
          <p:spPr>
            <a:xfrm>
              <a:off x="10722485" y="5862840"/>
              <a:ext cx="6035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93A6F6D-BE02-45D8-A6B5-3D6AEE50AAB3}"/>
                </a:ext>
              </a:extLst>
            </p:cNvPr>
            <p:cNvCxnSpPr>
              <a:stCxn id="3" idx="2"/>
              <a:endCxn id="26" idx="0"/>
            </p:cNvCxnSpPr>
            <p:nvPr/>
          </p:nvCxnSpPr>
          <p:spPr>
            <a:xfrm flipH="1">
              <a:off x="6496197" y="2456398"/>
              <a:ext cx="1160967" cy="303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1DD2B68-5F4B-4DC4-9790-871B5EE857A5}"/>
                </a:ext>
              </a:extLst>
            </p:cNvPr>
            <p:cNvCxnSpPr>
              <a:cxnSpLocks/>
              <a:stCxn id="3" idx="2"/>
              <a:endCxn id="27" idx="0"/>
            </p:cNvCxnSpPr>
            <p:nvPr/>
          </p:nvCxnSpPr>
          <p:spPr>
            <a:xfrm flipH="1">
              <a:off x="7655065" y="2456398"/>
              <a:ext cx="2099" cy="250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CFEECAC-4A0B-4556-BF8C-B30344A8CD1C}"/>
                </a:ext>
              </a:extLst>
            </p:cNvPr>
            <p:cNvCxnSpPr>
              <a:cxnSpLocks/>
              <a:stCxn id="3" idx="2"/>
              <a:endCxn id="28" idx="0"/>
            </p:cNvCxnSpPr>
            <p:nvPr/>
          </p:nvCxnSpPr>
          <p:spPr>
            <a:xfrm>
              <a:off x="7657164" y="2456398"/>
              <a:ext cx="1379421" cy="2505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85B07F0-D4C2-4701-9565-A09F4FD4CC87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flipH="1">
              <a:off x="6491592" y="3222056"/>
              <a:ext cx="4605" cy="4112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31C35EA-465F-4DA3-A0D9-4BDDB9485635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flipH="1">
              <a:off x="8059174" y="3168594"/>
              <a:ext cx="977411" cy="445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97257D1-B722-4761-9729-66CB79B67C5B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9036585" y="3168594"/>
              <a:ext cx="26240" cy="4315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341CF8B-30C7-4D9D-8837-307946C4EF02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>
              <a:off x="9036585" y="3168594"/>
              <a:ext cx="1114408" cy="4468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415E293-CD66-402A-B529-55E28BA1E86C}"/>
                </a:ext>
              </a:extLst>
            </p:cNvPr>
            <p:cNvCxnSpPr>
              <a:cxnSpLocks/>
              <a:stCxn id="30" idx="2"/>
              <a:endCxn id="34" idx="0"/>
            </p:cNvCxnSpPr>
            <p:nvPr/>
          </p:nvCxnSpPr>
          <p:spPr>
            <a:xfrm flipH="1">
              <a:off x="8047687" y="4076082"/>
              <a:ext cx="11487" cy="2626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93008791-3256-42B9-9433-0CE0A67BFA37}"/>
                </a:ext>
              </a:extLst>
            </p:cNvPr>
            <p:cNvCxnSpPr>
              <a:cxnSpLocks/>
              <a:stCxn id="31" idx="2"/>
              <a:endCxn id="36" idx="0"/>
            </p:cNvCxnSpPr>
            <p:nvPr/>
          </p:nvCxnSpPr>
          <p:spPr>
            <a:xfrm flipH="1">
              <a:off x="9286782" y="4077110"/>
              <a:ext cx="864211" cy="2619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F93700F-3505-41A5-8593-E53D6E2842EC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>
              <a:off x="10150993" y="4077110"/>
              <a:ext cx="5611" cy="2619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E9DC079-5339-4A05-95D8-74AAD63D26A0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10150993" y="4077110"/>
              <a:ext cx="897157" cy="2397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2762614-039C-42C0-8C8B-5331A891616A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flipH="1">
              <a:off x="8035093" y="4800357"/>
              <a:ext cx="12594" cy="4197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F4A5DD6-B20E-4FAD-B3BE-438ED23C10D5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>
              <a:off x="9286782" y="4800726"/>
              <a:ext cx="14807" cy="4056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AD4D59E-A2E4-45C4-9659-4B25CF47942A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 flipH="1">
              <a:off x="11033936" y="4778500"/>
              <a:ext cx="14214" cy="2697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A1E6641-E6B6-4974-8873-7A59DFC3BB3D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>
              <a:off x="9301589" y="5668081"/>
              <a:ext cx="2618" cy="2480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0CB34CA-C72E-41C8-AC0C-63911DE404AC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 flipH="1">
              <a:off x="11024278" y="5509895"/>
              <a:ext cx="9658" cy="3529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5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61943" cy="640081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语法推导树 → 抽象语法树： </a:t>
            </a:r>
            <a:r>
              <a:rPr lang="en-US" altLang="zh-CN" sz="2800" dirty="0"/>
              <a:t>id1 :=  id2  +  id3  *  10;</a:t>
            </a:r>
          </a:p>
          <a:p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55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99470C3E-4DC2-4AD4-9C44-C5B2C6515503}"/>
              </a:ext>
            </a:extLst>
          </p:cNvPr>
          <p:cNvGrpSpPr>
            <a:grpSpLocks/>
          </p:cNvGrpSpPr>
          <p:nvPr/>
        </p:nvGrpSpPr>
        <p:grpSpPr bwMode="auto">
          <a:xfrm>
            <a:off x="6020466" y="2520572"/>
            <a:ext cx="5867400" cy="3230563"/>
            <a:chOff x="624" y="1248"/>
            <a:chExt cx="3696" cy="2035"/>
          </a:xfrm>
        </p:grpSpPr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848BF314-0D3E-46C9-8713-90107CB33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248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:=</a:t>
              </a: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796AF30F-FFD7-49C7-B8C3-437A92B0F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C4136884-7B80-4C4E-87E8-CE833FEE7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2992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81D582C1-E037-47FD-8888-8339EB5AA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40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2FD9DF8F-B7EB-4645-89E3-A48676236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824"/>
              <a:ext cx="9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id1 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787DCF2C-B311-4233-A6E6-F101C308B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52"/>
              <a:ext cx="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id2 </a:t>
              </a:r>
            </a:p>
          </p:txBody>
        </p:sp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0E6EAA45-5BA8-4B2B-B783-647DC37B9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928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id3 </a:t>
              </a:r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129D4BA1-AB6D-429B-B791-A8FEF66C9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1536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6FE154EF-FE98-4EB4-9653-42952701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536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10B744C8-64CE-48DC-8A0E-72F7B71D0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016"/>
              <a:ext cx="62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1BE6850B-EFD3-4C93-B8C4-C06DB582C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016"/>
              <a:ext cx="62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CF297D3B-55AA-4C4F-B427-CBF26670E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592"/>
              <a:ext cx="52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4B895FFF-C472-42D7-9564-189197BCE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592"/>
              <a:ext cx="57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CB1D3E1D-CB30-4AE3-B3B5-94310AF87B88}"/>
              </a:ext>
            </a:extLst>
          </p:cNvPr>
          <p:cNvSpPr txBox="1">
            <a:spLocks noChangeArrowheads="1"/>
          </p:cNvSpPr>
          <p:nvPr/>
        </p:nvSpPr>
        <p:spPr>
          <a:xfrm>
            <a:off x="313683" y="1961497"/>
            <a:ext cx="5415696" cy="48965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buFontTx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Pascal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）规则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赋值语句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&gt;“:=”&lt;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&gt;“+”&lt;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&gt;“*”&lt;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&gt;::=“(”&lt;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&gt;“)”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整数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实数</a:t>
            </a:r>
            <a:r>
              <a:rPr lang="en-US" altLang="zh-CN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9"/>
            <a:ext cx="10961943" cy="64008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Clang –cc1 –</a:t>
            </a:r>
            <a:r>
              <a:rPr lang="en-US" altLang="zh-CN" sz="2800" dirty="0" err="1"/>
              <a:t>ast</a:t>
            </a:r>
            <a:r>
              <a:rPr lang="en-US" altLang="zh-CN" sz="2800" dirty="0"/>
              <a:t>-dump </a:t>
            </a:r>
            <a:r>
              <a:rPr lang="en-US" altLang="zh-CN" sz="2800" dirty="0" err="1"/>
              <a:t>foo.c</a:t>
            </a:r>
            <a:endParaRPr lang="zh-CN" alt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CE6DB-8879-44B5-9A4E-03BE0468A7A2}"/>
              </a:ext>
            </a:extLst>
          </p:cNvPr>
          <p:cNvSpPr txBox="1"/>
          <p:nvPr/>
        </p:nvSpPr>
        <p:spPr>
          <a:xfrm>
            <a:off x="7250620" y="1405163"/>
            <a:ext cx="308898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400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altLang="zh-CN" sz="2400" b="0" dirty="0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73555E-CB58-4824-B6EB-9BFF47493EAC}"/>
              </a:ext>
            </a:extLst>
          </p:cNvPr>
          <p:cNvSpPr txBox="1"/>
          <p:nvPr/>
        </p:nvSpPr>
        <p:spPr>
          <a:xfrm>
            <a:off x="451769" y="3291850"/>
            <a:ext cx="111373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FunctionDecl</a:t>
            </a:r>
            <a:r>
              <a:rPr lang="en-US" altLang="zh-CN" dirty="0"/>
              <a:t> 0x559f9c8d0eb0 &lt;foo.c:1:1, line:4:1&gt; line:1:5 foo 'int (int)'</a:t>
            </a:r>
          </a:p>
          <a:p>
            <a:r>
              <a:rPr lang="en-US" altLang="zh-CN" dirty="0"/>
              <a:t>  |-</a:t>
            </a:r>
            <a:r>
              <a:rPr lang="en-US" altLang="zh-CN" dirty="0" err="1"/>
              <a:t>ParmVarDecl</a:t>
            </a:r>
            <a:r>
              <a:rPr lang="en-US" altLang="zh-CN" dirty="0"/>
              <a:t> 0x559f9c8d0de0 &lt;col:9, col:13&gt; col:13 used a 'int'</a:t>
            </a:r>
          </a:p>
          <a:p>
            <a:r>
              <a:rPr lang="en-US" altLang="zh-CN" dirty="0"/>
              <a:t>  `-</a:t>
            </a:r>
            <a:r>
              <a:rPr lang="en-US" altLang="zh-CN" dirty="0" err="1"/>
              <a:t>CompoundStmt</a:t>
            </a:r>
            <a:r>
              <a:rPr lang="en-US" altLang="zh-CN" dirty="0"/>
              <a:t> 0x559f9c8d10f8 &lt;col:15, line:4:1&gt;</a:t>
            </a:r>
          </a:p>
          <a:p>
            <a:r>
              <a:rPr lang="en-US" altLang="zh-CN" dirty="0"/>
              <a:t>    |-</a:t>
            </a:r>
            <a:r>
              <a:rPr lang="en-US" altLang="zh-CN" dirty="0" err="1"/>
              <a:t>DeclStmt</a:t>
            </a:r>
            <a:r>
              <a:rPr lang="en-US" altLang="zh-CN" dirty="0"/>
              <a:t> 0x559f9c8d1098 &lt;line:2:3, col:16&gt;</a:t>
            </a:r>
          </a:p>
          <a:p>
            <a:r>
              <a:rPr lang="en-US" altLang="zh-CN" dirty="0"/>
              <a:t>    | `-</a:t>
            </a:r>
            <a:r>
              <a:rPr lang="en-US" altLang="zh-CN" dirty="0" err="1"/>
              <a:t>VarDecl</a:t>
            </a:r>
            <a:r>
              <a:rPr lang="en-US" altLang="zh-CN" dirty="0"/>
              <a:t> 0x559f9c8d0fb8 &lt;col:3, col:15&gt; col:7 used b 'int' </a:t>
            </a:r>
            <a:r>
              <a:rPr lang="en-US" altLang="zh-CN" dirty="0" err="1"/>
              <a:t>cinit</a:t>
            </a:r>
            <a:endParaRPr lang="en-US" altLang="zh-CN" dirty="0"/>
          </a:p>
          <a:p>
            <a:r>
              <a:rPr lang="en-US" altLang="zh-CN" dirty="0"/>
              <a:t>    |   `-</a:t>
            </a:r>
            <a:r>
              <a:rPr lang="en-US" altLang="zh-CN" dirty="0" err="1"/>
              <a:t>BinaryOperator</a:t>
            </a:r>
            <a:r>
              <a:rPr lang="en-US" altLang="zh-CN" dirty="0"/>
              <a:t> 0x559f9c8d1078 &lt;col:11, col:15&gt; 'int' '+'</a:t>
            </a:r>
          </a:p>
          <a:p>
            <a:r>
              <a:rPr lang="en-US" altLang="zh-CN" dirty="0"/>
              <a:t>    |     |-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0x559f9c8d1060 &lt;col:11&gt;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|     |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0x559f9c8d1020 &lt;col:11&gt; 'int' </a:t>
            </a:r>
            <a:r>
              <a:rPr lang="en-US" altLang="zh-CN" dirty="0" err="1"/>
              <a:t>lvalue</a:t>
            </a:r>
            <a:r>
              <a:rPr lang="en-US" altLang="zh-CN" dirty="0"/>
              <a:t> </a:t>
            </a:r>
            <a:r>
              <a:rPr lang="en-US" altLang="zh-CN" dirty="0" err="1"/>
              <a:t>ParmVar</a:t>
            </a:r>
            <a:r>
              <a:rPr lang="en-US" altLang="zh-CN" dirty="0"/>
              <a:t> 0x559f9c8d0de0 'a' 'int'</a:t>
            </a:r>
          </a:p>
          <a:p>
            <a:r>
              <a:rPr lang="en-US" altLang="zh-CN" dirty="0"/>
              <a:t>    |     `-</a:t>
            </a:r>
            <a:r>
              <a:rPr lang="en-US" altLang="zh-CN" dirty="0" err="1"/>
              <a:t>IntegerLiteral</a:t>
            </a:r>
            <a:r>
              <a:rPr lang="en-US" altLang="zh-CN" dirty="0"/>
              <a:t> 0x559f9c8d1040 &lt;col:15&gt; 'int' 3</a:t>
            </a:r>
          </a:p>
          <a:p>
            <a:r>
              <a:rPr lang="en-US" altLang="zh-CN" dirty="0"/>
              <a:t>    `-</a:t>
            </a:r>
            <a:r>
              <a:rPr lang="en-US" altLang="zh-CN" dirty="0" err="1"/>
              <a:t>ReturnStmt</a:t>
            </a:r>
            <a:r>
              <a:rPr lang="en-US" altLang="zh-CN" dirty="0"/>
              <a:t> 0x559f9c8d10e8 &lt;line:3:3, col:10&gt;</a:t>
            </a:r>
          </a:p>
          <a:p>
            <a:r>
              <a:rPr lang="en-US" altLang="zh-CN" dirty="0"/>
              <a:t>      `-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0x559f9c8d10d0 &lt;col:10&gt;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0x559f9c8d10b0 &lt;col:10&gt; 'int' </a:t>
            </a:r>
            <a:r>
              <a:rPr lang="en-US" altLang="zh-CN" dirty="0" err="1"/>
              <a:t>lvalue</a:t>
            </a:r>
            <a:r>
              <a:rPr lang="en-US" altLang="zh-CN" dirty="0"/>
              <a:t> Var 0x559f9c8d0fb8 'b' 'int'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64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2838" y="1261872"/>
            <a:ext cx="7832430" cy="180137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SysY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语言的文法表示如下，其中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为开始符号：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编译单元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[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CompUnit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] 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FuncDef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声明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VarDecl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常量声明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ConstDecl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'const'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BType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{ 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} 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基本类型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BType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常数定义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B0503020204020204" pitchFamily="49" charset="-122"/>
                <a:ea typeface="KaiTi" panose="020B0503020204020204" pitchFamily="49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ConstDef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KaiTi" panose="020B0503020204020204" pitchFamily="49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,Bold"/>
                <a:ea typeface="宋体" panose="02010600030101010101" pitchFamily="2" charset="-122"/>
                <a:cs typeface="+mn-cs"/>
              </a:rPr>
              <a:t>Ident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{ '['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ConstExp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 ']' } '='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"/>
                <a:ea typeface="宋体" panose="02010600030101010101" pitchFamily="2" charset="-122"/>
                <a:cs typeface="+mn-cs"/>
              </a:rPr>
              <a:t>ConstInitVal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9EEE81-9491-423F-937F-99F6A5482C56}"/>
              </a:ext>
            </a:extLst>
          </p:cNvPr>
          <p:cNvSpPr txBox="1"/>
          <p:nvPr/>
        </p:nvSpPr>
        <p:spPr>
          <a:xfrm>
            <a:off x="451769" y="3291850"/>
            <a:ext cx="111373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FunctionDecl</a:t>
            </a:r>
            <a:r>
              <a:rPr lang="en-US" altLang="zh-CN" dirty="0"/>
              <a:t> 0x559f9c8d0eb0 &lt;foo.c:1:1, line:4:1&gt; line:1:5 foo 'int (int)'</a:t>
            </a:r>
          </a:p>
          <a:p>
            <a:r>
              <a:rPr lang="en-US" altLang="zh-CN" dirty="0"/>
              <a:t>  |-</a:t>
            </a:r>
            <a:r>
              <a:rPr lang="en-US" altLang="zh-CN" dirty="0" err="1"/>
              <a:t>ParmVarDecl</a:t>
            </a:r>
            <a:r>
              <a:rPr lang="en-US" altLang="zh-CN" dirty="0"/>
              <a:t> 0x559f9c8d0de0 &lt;col:9, col:13&gt; col:13 used a 'int'</a:t>
            </a:r>
          </a:p>
          <a:p>
            <a:r>
              <a:rPr lang="en-US" altLang="zh-CN" dirty="0"/>
              <a:t>  `-</a:t>
            </a:r>
            <a:r>
              <a:rPr lang="en-US" altLang="zh-CN" dirty="0" err="1"/>
              <a:t>CompoundStmt</a:t>
            </a:r>
            <a:r>
              <a:rPr lang="en-US" altLang="zh-CN" dirty="0"/>
              <a:t> 0x559f9c8d10f8 &lt;col:15, line:4:1&gt;</a:t>
            </a:r>
          </a:p>
          <a:p>
            <a:r>
              <a:rPr lang="en-US" altLang="zh-CN" dirty="0"/>
              <a:t>    |-</a:t>
            </a:r>
            <a:r>
              <a:rPr lang="en-US" altLang="zh-CN" dirty="0" err="1"/>
              <a:t>DeclStmt</a:t>
            </a:r>
            <a:r>
              <a:rPr lang="en-US" altLang="zh-CN" dirty="0"/>
              <a:t> 0x559f9c8d1098 &lt;line:2:3, col:16&gt;</a:t>
            </a:r>
          </a:p>
          <a:p>
            <a:r>
              <a:rPr lang="en-US" altLang="zh-CN" dirty="0"/>
              <a:t>    | `-</a:t>
            </a:r>
            <a:r>
              <a:rPr lang="en-US" altLang="zh-CN" dirty="0" err="1"/>
              <a:t>VarDecl</a:t>
            </a:r>
            <a:r>
              <a:rPr lang="en-US" altLang="zh-CN" dirty="0"/>
              <a:t> 0x559f9c8d0fb8 &lt;col:3, col:15&gt; col:7 used b 'int' </a:t>
            </a:r>
            <a:r>
              <a:rPr lang="en-US" altLang="zh-CN" dirty="0" err="1"/>
              <a:t>cinit</a:t>
            </a:r>
            <a:endParaRPr lang="en-US" altLang="zh-CN" dirty="0"/>
          </a:p>
          <a:p>
            <a:r>
              <a:rPr lang="en-US" altLang="zh-CN" dirty="0"/>
              <a:t>    |   `-</a:t>
            </a:r>
            <a:r>
              <a:rPr lang="en-US" altLang="zh-CN" dirty="0" err="1"/>
              <a:t>BinaryOperator</a:t>
            </a:r>
            <a:r>
              <a:rPr lang="en-US" altLang="zh-CN" dirty="0"/>
              <a:t> 0x559f9c8d1078 &lt;col:11, col:15&gt; 'int' '+'</a:t>
            </a:r>
          </a:p>
          <a:p>
            <a:r>
              <a:rPr lang="en-US" altLang="zh-CN" dirty="0"/>
              <a:t>    |     |-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0x559f9c8d1060 &lt;col:11&gt;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|     |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0x559f9c8d1020 &lt;col:11&gt; 'int' </a:t>
            </a:r>
            <a:r>
              <a:rPr lang="en-US" altLang="zh-CN" dirty="0" err="1"/>
              <a:t>lvalue</a:t>
            </a:r>
            <a:r>
              <a:rPr lang="en-US" altLang="zh-CN" dirty="0"/>
              <a:t> </a:t>
            </a:r>
            <a:r>
              <a:rPr lang="en-US" altLang="zh-CN" dirty="0" err="1"/>
              <a:t>ParmVar</a:t>
            </a:r>
            <a:r>
              <a:rPr lang="en-US" altLang="zh-CN" dirty="0"/>
              <a:t> 0x559f9c8d0de0 'a' 'int'</a:t>
            </a:r>
          </a:p>
          <a:p>
            <a:r>
              <a:rPr lang="en-US" altLang="zh-CN" dirty="0"/>
              <a:t>    |     `-</a:t>
            </a:r>
            <a:r>
              <a:rPr lang="en-US" altLang="zh-CN" dirty="0" err="1"/>
              <a:t>IntegerLiteral</a:t>
            </a:r>
            <a:r>
              <a:rPr lang="en-US" altLang="zh-CN" dirty="0"/>
              <a:t> 0x559f9c8d1040 &lt;col:15&gt; 'int' 3</a:t>
            </a:r>
          </a:p>
          <a:p>
            <a:r>
              <a:rPr lang="en-US" altLang="zh-CN" dirty="0"/>
              <a:t>    `-</a:t>
            </a:r>
            <a:r>
              <a:rPr lang="en-US" altLang="zh-CN" dirty="0" err="1"/>
              <a:t>ReturnStmt</a:t>
            </a:r>
            <a:r>
              <a:rPr lang="en-US" altLang="zh-CN" dirty="0"/>
              <a:t> 0x559f9c8d10e8 &lt;line:3:3, col:10&gt;</a:t>
            </a:r>
          </a:p>
          <a:p>
            <a:r>
              <a:rPr lang="en-US" altLang="zh-CN" dirty="0"/>
              <a:t>      `-</a:t>
            </a:r>
            <a:r>
              <a:rPr lang="en-US" altLang="zh-CN" dirty="0" err="1"/>
              <a:t>ImplicitCastExpr</a:t>
            </a:r>
            <a:r>
              <a:rPr lang="en-US" altLang="zh-CN" dirty="0"/>
              <a:t> 0x559f9c8d10d0 &lt;col:10&gt; 'int' &lt;</a:t>
            </a:r>
            <a:r>
              <a:rPr lang="en-US" altLang="zh-CN" dirty="0" err="1"/>
              <a:t>LValueToRValue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`-</a:t>
            </a:r>
            <a:r>
              <a:rPr lang="en-US" altLang="zh-CN" dirty="0" err="1"/>
              <a:t>DeclRefExpr</a:t>
            </a:r>
            <a:r>
              <a:rPr lang="en-US" altLang="zh-CN" dirty="0"/>
              <a:t> 0x559f9c8d10b0 &lt;col:10&gt; 'int' </a:t>
            </a:r>
            <a:r>
              <a:rPr lang="en-US" altLang="zh-CN" dirty="0" err="1"/>
              <a:t>lvalue</a:t>
            </a:r>
            <a:r>
              <a:rPr lang="en-US" altLang="zh-CN" dirty="0"/>
              <a:t> Var 0x559f9c8d0fb8 'b' 'int'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326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语法分析的自动生成工具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912C2B-464E-4933-9AD7-027E6E3664B5}"/>
              </a:ext>
            </a:extLst>
          </p:cNvPr>
          <p:cNvSpPr txBox="1"/>
          <p:nvPr/>
        </p:nvSpPr>
        <p:spPr>
          <a:xfrm>
            <a:off x="521207" y="1324849"/>
            <a:ext cx="11280269" cy="517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 + Bison(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lex.l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bison -d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-o parser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lex.yy.c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parser.tab.c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…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Antlr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（既可作词法，亦可作语法分析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https://www.antlr.org/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CPP14Lexer.g4 –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词法规则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CPP14Parser.g4 –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语法规则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07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4C29C93-1F5B-428E-BD22-2F66E784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语法分析的自动生成工具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912C2B-464E-4933-9AD7-027E6E3664B5}"/>
              </a:ext>
            </a:extLst>
          </p:cNvPr>
          <p:cNvSpPr txBox="1"/>
          <p:nvPr/>
        </p:nvSpPr>
        <p:spPr>
          <a:xfrm>
            <a:off x="442339" y="1233975"/>
            <a:ext cx="11487723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有许多软件利用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bison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作前端分析工具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postgreSQL|MySQL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5EEDBAE-6AF2-4EA5-A220-51A341CC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2138333"/>
            <a:ext cx="6877050" cy="401955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57B7018-DD90-4CCA-9FFD-FEF8D68D6829}"/>
              </a:ext>
            </a:extLst>
          </p:cNvPr>
          <p:cNvCxnSpPr>
            <a:cxnSpLocks/>
          </p:cNvCxnSpPr>
          <p:nvPr/>
        </p:nvCxnSpPr>
        <p:spPr>
          <a:xfrm flipH="1">
            <a:off x="2343150" y="5014913"/>
            <a:ext cx="700089" cy="385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F495DBC8-E360-42CF-B17B-FAB232FD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9" y="1977961"/>
            <a:ext cx="8524875" cy="4600575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2E5638A-DAA9-4B75-8CA1-31BCEE814207}"/>
              </a:ext>
            </a:extLst>
          </p:cNvPr>
          <p:cNvCxnSpPr/>
          <p:nvPr/>
        </p:nvCxnSpPr>
        <p:spPr>
          <a:xfrm>
            <a:off x="1228728" y="3186113"/>
            <a:ext cx="914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32FE66B-B650-4DDE-99AD-252BCEF997BA}"/>
              </a:ext>
            </a:extLst>
          </p:cNvPr>
          <p:cNvSpPr txBox="1"/>
          <p:nvPr/>
        </p:nvSpPr>
        <p:spPr>
          <a:xfrm>
            <a:off x="3414713" y="4278248"/>
            <a:ext cx="161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MySQL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4DB71B-9352-496B-8903-3A66EA5C3EDD}"/>
              </a:ext>
            </a:extLst>
          </p:cNvPr>
          <p:cNvSpPr/>
          <p:nvPr/>
        </p:nvSpPr>
        <p:spPr>
          <a:xfrm>
            <a:off x="6500813" y="2443163"/>
            <a:ext cx="5169980" cy="1057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CBAD44A-DAFD-4DC2-A853-4D48B80C6813}"/>
              </a:ext>
            </a:extLst>
          </p:cNvPr>
          <p:cNvCxnSpPr>
            <a:cxnSpLocks/>
          </p:cNvCxnSpPr>
          <p:nvPr/>
        </p:nvCxnSpPr>
        <p:spPr>
          <a:xfrm flipH="1">
            <a:off x="4221956" y="2971800"/>
            <a:ext cx="561693" cy="168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5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5AAD22-27CC-4FE1-BCC7-58CC7CC54F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69408" cy="2531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数据库系统原理实践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以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openGauss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为例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  <a:hlinkClick r:id="rId2"/>
              </a:rPr>
              <a:t>https://www.educoder.net/paths/3femtpc4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-apple-system"/>
              </a:rPr>
              <a:t>面向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系统能力培养的编译原理实验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部署在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educoder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) –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面向全</a:t>
            </a:r>
            <a:r>
              <a:rPr lang="zh-CN" altLang="en-US" b="1" dirty="0">
                <a:solidFill>
                  <a:schemeClr val="tx1"/>
                </a:solidFill>
                <a:latin typeface="-apple-system"/>
              </a:rPr>
              <a:t>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学生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(coming soon)</a:t>
            </a:r>
          </a:p>
          <a:p>
            <a:pPr>
              <a:lnSpc>
                <a:spcPct val="11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全国大学生计算机系统能力大赛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—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-apple-system"/>
                <a:ea typeface="微软雅黑" panose="020B0503020204020204" pitchFamily="34" charset="-122"/>
                <a:cs typeface="+mn-cs"/>
              </a:rPr>
              <a:t>编译系统设计赛</a:t>
            </a:r>
            <a:br>
              <a:rPr lang="en-US" altLang="zh-CN" sz="2400" b="1" dirty="0">
                <a:solidFill>
                  <a:schemeClr val="tx1"/>
                </a:solidFill>
                <a:latin typeface="-apple-system"/>
              </a:rPr>
            </a:br>
            <a:r>
              <a:rPr lang="zh-CN" altLang="en-US" sz="2400" b="1" dirty="0">
                <a:solidFill>
                  <a:schemeClr val="tx1"/>
                </a:solidFill>
                <a:latin typeface="-apple-system"/>
              </a:rPr>
              <a:t>华中科技大学选拔赛平台：</a:t>
            </a:r>
            <a:r>
              <a:rPr lang="en-US" altLang="zh-CN" sz="2400" b="1" dirty="0">
                <a:solidFill>
                  <a:srgbClr val="FF0000"/>
                </a:solidFill>
                <a:latin typeface="-apple-system"/>
                <a:hlinkClick r:id="rId3"/>
              </a:rPr>
              <a:t>https://course.educg.net</a:t>
            </a:r>
            <a:r>
              <a:rPr lang="en-US" altLang="zh-CN" sz="2400" b="1" dirty="0">
                <a:solidFill>
                  <a:srgbClr val="FF0000"/>
                </a:solidFill>
                <a:latin typeface="-apple-system"/>
              </a:rPr>
              <a:t>   </a:t>
            </a:r>
            <a:r>
              <a:rPr lang="en-US" altLang="zh-CN" sz="2400" b="1" dirty="0">
                <a:solidFill>
                  <a:schemeClr val="tx1"/>
                </a:solidFill>
                <a:latin typeface="-apple-system"/>
              </a:rPr>
              <a:t>- </a:t>
            </a:r>
            <a:r>
              <a:rPr lang="zh-CN" altLang="en-US" b="1" dirty="0">
                <a:solidFill>
                  <a:schemeClr val="tx1"/>
                </a:solidFill>
                <a:latin typeface="-apple-system"/>
              </a:rPr>
              <a:t>面向参赛学生</a:t>
            </a:r>
            <a:r>
              <a:rPr lang="en-US" altLang="zh-CN" b="1" dirty="0">
                <a:solidFill>
                  <a:schemeClr val="tx1"/>
                </a:solidFill>
                <a:latin typeface="-apple-system"/>
              </a:rPr>
              <a:t>(activated)</a:t>
            </a:r>
            <a:endParaRPr lang="en-US" altLang="zh-CN" sz="2400" b="1" dirty="0">
              <a:solidFill>
                <a:schemeClr val="tx1"/>
              </a:solidFill>
              <a:latin typeface="-apple-system"/>
            </a:endParaRPr>
          </a:p>
          <a:p>
            <a:pPr>
              <a:lnSpc>
                <a:spcPct val="110000"/>
              </a:lnSpc>
            </a:pPr>
            <a:endParaRPr lang="en-US" altLang="zh-CN" sz="2400" b="1" dirty="0">
              <a:solidFill>
                <a:srgbClr val="FF0000"/>
              </a:solidFill>
              <a:latin typeface="-apple-system"/>
            </a:endParaRPr>
          </a:p>
          <a:p>
            <a:pPr>
              <a:lnSpc>
                <a:spcPct val="110000"/>
              </a:lnSpc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-apple-system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33B82-822F-4074-8DF8-3702A1CEA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" y="3997531"/>
            <a:ext cx="9142857" cy="2342857"/>
          </a:xfrm>
          <a:prstGeom prst="rect">
            <a:avLst/>
          </a:prstGeom>
        </p:spPr>
      </p:pic>
      <p:sp>
        <p:nvSpPr>
          <p:cNvPr id="7" name="箭头: 虚尾 6">
            <a:extLst>
              <a:ext uri="{FF2B5EF4-FFF2-40B4-BE49-F238E27FC236}">
                <a16:creationId xmlns:a16="http://schemas.microsoft.com/office/drawing/2014/main" id="{68FAEBA7-2ECA-4E35-B027-92F52A15AD62}"/>
              </a:ext>
            </a:extLst>
          </p:cNvPr>
          <p:cNvSpPr/>
          <p:nvPr/>
        </p:nvSpPr>
        <p:spPr>
          <a:xfrm>
            <a:off x="1111349" y="5887347"/>
            <a:ext cx="437524" cy="39262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031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5704" y="1321307"/>
            <a:ext cx="10961943" cy="553669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D24726"/>
                </a:solidFill>
              </a:rPr>
              <a:t>符合语法，并不一定符合语义</a:t>
            </a:r>
            <a:endParaRPr lang="en-US" altLang="zh-CN" sz="2800" dirty="0">
              <a:solidFill>
                <a:srgbClr val="D24726"/>
              </a:solidFill>
            </a:endParaRPr>
          </a:p>
          <a:p>
            <a:r>
              <a:rPr lang="en-US" altLang="zh-CN" sz="2800" dirty="0"/>
              <a:t>    </a:t>
            </a:r>
            <a:r>
              <a:rPr lang="zh-CN" altLang="en-US" sz="2800" dirty="0"/>
              <a:t>小猫喝水</a:t>
            </a:r>
            <a:r>
              <a:rPr lang="en-US" altLang="zh-CN" sz="2800" dirty="0"/>
              <a:t>/</a:t>
            </a:r>
            <a:r>
              <a:rPr lang="zh-CN" altLang="en-US" sz="2800" dirty="0"/>
              <a:t>水喝小猫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D24726"/>
                </a:solidFill>
              </a:rPr>
              <a:t>语义跟场景、上下文高度相关</a:t>
            </a:r>
            <a:endParaRPr lang="en-US" altLang="zh-CN" sz="2800" dirty="0">
              <a:solidFill>
                <a:srgbClr val="D2472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/>
              <a:t>    明天</a:t>
            </a:r>
            <a:r>
              <a:rPr lang="zh-CN" altLang="en-US" sz="2800" dirty="0">
                <a:solidFill>
                  <a:srgbClr val="0000FF"/>
                </a:solidFill>
              </a:rPr>
              <a:t>早点</a:t>
            </a:r>
            <a:r>
              <a:rPr lang="zh-CN" altLang="en-US" sz="2800" dirty="0"/>
              <a:t>点</a:t>
            </a:r>
            <a:r>
              <a:rPr lang="zh-CN" altLang="en-US" sz="2800" dirty="0">
                <a:solidFill>
                  <a:srgbClr val="0000FF"/>
                </a:solidFill>
              </a:rPr>
              <a:t>早点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/>
              <a:t>    你去数数</a:t>
            </a:r>
            <a:r>
              <a:rPr lang="zh-CN" altLang="en-US" sz="2800" dirty="0">
                <a:solidFill>
                  <a:srgbClr val="0000FF"/>
                </a:solidFill>
              </a:rPr>
              <a:t>数数</a:t>
            </a:r>
            <a:r>
              <a:rPr lang="zh-CN" altLang="en-US" sz="2800" dirty="0"/>
              <a:t>数得不好的人有多少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</a:t>
            </a:r>
            <a:r>
              <a:rPr lang="zh-CN" altLang="en-US" sz="2800" dirty="0">
                <a:solidFill>
                  <a:srgbClr val="0000FF"/>
                </a:solidFill>
              </a:rPr>
              <a:t>我</a:t>
            </a:r>
            <a:r>
              <a:rPr lang="zh-CN" altLang="en-US" sz="2800" dirty="0"/>
              <a:t>爱</a:t>
            </a:r>
            <a:r>
              <a:rPr lang="zh-CN" altLang="en-US" sz="2800" dirty="0">
                <a:solidFill>
                  <a:srgbClr val="0000FF"/>
                </a:solidFill>
              </a:rPr>
              <a:t>你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    Can I </a:t>
            </a:r>
            <a:r>
              <a:rPr lang="en-US" altLang="zh-CN" sz="2800" dirty="0">
                <a:solidFill>
                  <a:srgbClr val="0000FF"/>
                </a:solidFill>
              </a:rPr>
              <a:t>take</a:t>
            </a:r>
            <a:r>
              <a:rPr lang="en-US" altLang="zh-CN" sz="2800" dirty="0">
                <a:solidFill>
                  <a:schemeClr val="tx1"/>
                </a:solidFill>
              </a:rPr>
              <a:t> this train to Landon?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00FF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60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32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61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12" name="图片 11" descr="一群人站在草地上&#10;&#10;描述已自动生成">
            <a:extLst>
              <a:ext uri="{FF2B5EF4-FFF2-40B4-BE49-F238E27FC236}">
                <a16:creationId xmlns:a16="http://schemas.microsoft.com/office/drawing/2014/main" id="{D734F4D0-FC7A-4F2C-AAB3-CC7DD41AC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96" y="1309770"/>
            <a:ext cx="3986204" cy="40818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EFF6E2-75C2-4F0A-AB0D-D5AB82339668}"/>
              </a:ext>
            </a:extLst>
          </p:cNvPr>
          <p:cNvSpPr txBox="1"/>
          <p:nvPr/>
        </p:nvSpPr>
        <p:spPr>
          <a:xfrm>
            <a:off x="521207" y="1309770"/>
            <a:ext cx="5151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2400" b="1" i="0" dirty="0">
                <a:solidFill>
                  <a:srgbClr val="111111"/>
                </a:solidFill>
                <a:effectLst/>
                <a:latin typeface="Arial Narrow" panose="020B0606020202030204" pitchFamily="34" charset="0"/>
              </a:rPr>
              <a:t>‘No Trump Anytime’ Street Parking Signs </a:t>
            </a:r>
          </a:p>
          <a:p>
            <a:pPr algn="l" fontAlgn="base"/>
            <a:r>
              <a:rPr lang="en-US" altLang="zh-CN" sz="2400" b="1" i="0" dirty="0">
                <a:solidFill>
                  <a:srgbClr val="111111"/>
                </a:solidFill>
                <a:effectLst/>
                <a:latin typeface="Arial Narrow" panose="020B0606020202030204" pitchFamily="34" charset="0"/>
              </a:rPr>
              <a:t>Posted in L.A.</a:t>
            </a:r>
          </a:p>
        </p:txBody>
      </p:sp>
      <p:pic>
        <p:nvPicPr>
          <p:cNvPr id="16" name="图片 15" descr="街道边立着指示牌&#10;&#10;描述已自动生成">
            <a:extLst>
              <a:ext uri="{FF2B5EF4-FFF2-40B4-BE49-F238E27FC236}">
                <a16:creationId xmlns:a16="http://schemas.microsoft.com/office/drawing/2014/main" id="{FD9023DA-53E0-4A6A-8C9D-C2D89096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0" y="2127288"/>
            <a:ext cx="4786532" cy="35898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7121D62-92EA-4C33-86CC-FF99F753733B}"/>
              </a:ext>
            </a:extLst>
          </p:cNvPr>
          <p:cNvSpPr txBox="1"/>
          <p:nvPr/>
        </p:nvSpPr>
        <p:spPr>
          <a:xfrm>
            <a:off x="384206" y="5760051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A Los Angeles based street artist is posting “No Trump Anytime” parking signs ahead of the California primary, in L.A. and in a handful of other major U.S. cities.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87FA8C-2D83-4331-8A24-9F5352952AD7}"/>
              </a:ext>
            </a:extLst>
          </p:cNvPr>
          <p:cNvSpPr txBox="1"/>
          <p:nvPr/>
        </p:nvSpPr>
        <p:spPr>
          <a:xfrm>
            <a:off x="6643696" y="5539197"/>
            <a:ext cx="466483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的语义：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Trump, spade, NO TRUMP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01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EFF6E2-75C2-4F0A-AB0D-D5AB82339668}"/>
              </a:ext>
            </a:extLst>
          </p:cNvPr>
          <p:cNvSpPr txBox="1"/>
          <p:nvPr/>
        </p:nvSpPr>
        <p:spPr>
          <a:xfrm>
            <a:off x="5057775" y="1365780"/>
            <a:ext cx="6093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two tails to this pointed deal</a:t>
            </a:r>
            <a:endParaRPr lang="en-US" altLang="zh-CN" sz="2400" b="1" i="0" dirty="0">
              <a:solidFill>
                <a:srgbClr val="11111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121D62-92EA-4C33-86CC-FF99F753733B}"/>
              </a:ext>
            </a:extLst>
          </p:cNvPr>
          <p:cNvSpPr txBox="1"/>
          <p:nvPr/>
        </p:nvSpPr>
        <p:spPr>
          <a:xfrm>
            <a:off x="5057775" y="1918329"/>
            <a:ext cx="6394599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500"/>
              </a:spcAft>
            </a:pPr>
            <a:r>
              <a:rPr lang="en-US" altLang="zh-CN" sz="2400" kern="0" dirty="0">
                <a:solidFill>
                  <a:srgbClr val="41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Opening lead:??</a:t>
            </a:r>
            <a:endParaRPr lang="en-US" altLang="zh-CN" sz="2400" kern="0" dirty="0">
              <a:solidFill>
                <a:srgbClr val="41404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</a:pPr>
            <a:r>
              <a:rPr lang="en-US" altLang="zh-CN" sz="2400" kern="0" dirty="0">
                <a:solidFill>
                  <a:srgbClr val="41404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 Twain said, "It usually takes me more than three weeks to prepare a good impromptu speech."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1500"/>
              </a:spcAft>
            </a:pPr>
            <a:r>
              <a:rPr lang="en-US" altLang="zh-CN" sz="2400" kern="0" dirty="0">
                <a:solidFill>
                  <a:srgbClr val="41404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this deal, the defense must do three things correctly to defeat </a:t>
            </a:r>
            <a:r>
              <a:rPr lang="en-US" altLang="zh-CN" sz="24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three no-trump</a:t>
            </a:r>
            <a:r>
              <a:rPr lang="en-US" altLang="zh-CN" sz="2400" kern="0" dirty="0">
                <a:solidFill>
                  <a:srgbClr val="41404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What are they?</a:t>
            </a:r>
          </a:p>
          <a:p>
            <a:pPr algn="l">
              <a:spcAft>
                <a:spcPts val="1500"/>
              </a:spcAft>
            </a:pPr>
            <a:r>
              <a:rPr lang="en-US" altLang="zh-CN" sz="2400" kern="0" dirty="0">
                <a:solidFill>
                  <a:srgbClr val="41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First, West should lead the </a:t>
            </a:r>
            <a:r>
              <a:rPr lang="en-US" altLang="zh-CN" sz="2400" kern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spade</a:t>
            </a:r>
            <a:r>
              <a:rPr lang="en-US" altLang="zh-CN" sz="2400" kern="0" dirty="0">
                <a:solidFill>
                  <a:srgbClr val="41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eight, top of nothing.</a:t>
            </a:r>
            <a:endParaRPr lang="zh-CN" altLang="zh-CN" sz="2400" kern="0" dirty="0">
              <a:solidFill>
                <a:srgbClr val="41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87FA8C-2D83-4331-8A24-9F5352952AD7}"/>
              </a:ext>
            </a:extLst>
          </p:cNvPr>
          <p:cNvSpPr txBox="1"/>
          <p:nvPr/>
        </p:nvSpPr>
        <p:spPr>
          <a:xfrm>
            <a:off x="5057775" y="5426602"/>
            <a:ext cx="4354525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的语义：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TRUMP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TRUMP,  spade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日历&#10;&#10;中度可信度描述已自动生成">
            <a:extLst>
              <a:ext uri="{FF2B5EF4-FFF2-40B4-BE49-F238E27FC236}">
                <a16:creationId xmlns:a16="http://schemas.microsoft.com/office/drawing/2014/main" id="{CA5D7567-34A9-4628-8E83-3CEC5D1BE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0"/>
          <a:stretch/>
        </p:blipFill>
        <p:spPr>
          <a:xfrm>
            <a:off x="664066" y="1317001"/>
            <a:ext cx="3683000" cy="53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63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13" name="图片 12" descr="男孩在街道上&#10;&#10;低可信度描述已自动生成">
            <a:extLst>
              <a:ext uri="{FF2B5EF4-FFF2-40B4-BE49-F238E27FC236}">
                <a16:creationId xmlns:a16="http://schemas.microsoft.com/office/drawing/2014/main" id="{57751754-EE25-4E76-BF25-3E6B34E96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68" y="2257044"/>
            <a:ext cx="7600950" cy="4152900"/>
          </a:xfrm>
          <a:prstGeom prst="rect">
            <a:avLst/>
          </a:prstGeom>
        </p:spPr>
      </p:pic>
      <p:pic>
        <p:nvPicPr>
          <p:cNvPr id="15" name="图片 14" descr="图片包含 建筑, 户外, 人, 男人&#10;&#10;描述已自动生成">
            <a:extLst>
              <a:ext uri="{FF2B5EF4-FFF2-40B4-BE49-F238E27FC236}">
                <a16:creationId xmlns:a16="http://schemas.microsoft.com/office/drawing/2014/main" id="{72BAB18D-27F3-40A8-AE70-1E771754E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3" y="1247774"/>
            <a:ext cx="7600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5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9"/>
            <a:ext cx="10961943" cy="6400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上下文相关分析，类型匹配，类型转换，引用消解</a:t>
            </a:r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41F076-EE83-4C4B-A501-AC6BB57E78C2}"/>
              </a:ext>
            </a:extLst>
          </p:cNvPr>
          <p:cNvSpPr txBox="1"/>
          <p:nvPr/>
        </p:nvSpPr>
        <p:spPr>
          <a:xfrm>
            <a:off x="3303984" y="2431317"/>
            <a:ext cx="7880851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 + 3</a:t>
            </a:r>
            <a:r>
              <a:rPr lang="zh-CN" altLang="en-US" sz="2800" dirty="0"/>
              <a:t>中的</a:t>
            </a:r>
            <a:r>
              <a:rPr lang="en-US" altLang="zh-CN" sz="2800" dirty="0"/>
              <a:t>a</a:t>
            </a:r>
            <a:r>
              <a:rPr lang="zh-CN" altLang="en-US" sz="2800" dirty="0"/>
              <a:t>是哪个</a:t>
            </a:r>
            <a:r>
              <a:rPr lang="en-US" altLang="zh-CN" sz="2800" dirty="0"/>
              <a:t>a?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6C680A-757C-4571-AE9C-4B75D2B838CA}"/>
              </a:ext>
            </a:extLst>
          </p:cNvPr>
          <p:cNvSpPr txBox="1"/>
          <p:nvPr/>
        </p:nvSpPr>
        <p:spPr>
          <a:xfrm>
            <a:off x="539495" y="2591566"/>
            <a:ext cx="22751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 = 10</a:t>
            </a:r>
          </a:p>
          <a:p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foo(</a:t>
            </a:r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){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int</a:t>
            </a:r>
            <a:r>
              <a:rPr lang="en-US" altLang="zh-CN" sz="2400" dirty="0"/>
              <a:t> b =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 + 3;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return</a:t>
            </a:r>
            <a:r>
              <a:rPr lang="en-US" altLang="zh-CN" sz="2400" dirty="0"/>
              <a:t> b;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73822F-7A6E-40FC-ACF8-12560088B6E7}"/>
              </a:ext>
            </a:extLst>
          </p:cNvPr>
          <p:cNvSpPr txBox="1"/>
          <p:nvPr/>
        </p:nvSpPr>
        <p:spPr>
          <a:xfrm>
            <a:off x="539495" y="5160781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DD462F"/>
                </a:solidFill>
              </a:rPr>
              <a:t>你能説出程序中常见的哪些语义错误？</a:t>
            </a:r>
          </a:p>
        </p:txBody>
      </p:sp>
    </p:spTree>
    <p:extLst>
      <p:ext uri="{BB962C8B-B14F-4D97-AF65-F5344CB8AC3E}">
        <p14:creationId xmlns:p14="http://schemas.microsoft.com/office/powerpoint/2010/main" val="2229455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65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26139-3B3A-4898-A23A-E2060E135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9" r="42544"/>
          <a:stretch/>
        </p:blipFill>
        <p:spPr>
          <a:xfrm>
            <a:off x="942976" y="1989882"/>
            <a:ext cx="1714500" cy="21352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41F076-EE83-4C4B-A501-AC6BB57E78C2}"/>
              </a:ext>
            </a:extLst>
          </p:cNvPr>
          <p:cNvSpPr txBox="1"/>
          <p:nvPr/>
        </p:nvSpPr>
        <p:spPr>
          <a:xfrm>
            <a:off x="3085287" y="2056403"/>
            <a:ext cx="8626078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add </a:t>
            </a:r>
            <a:r>
              <a:rPr lang="zh-CN" altLang="en-US" sz="2800" dirty="0"/>
              <a:t>节点：把两个子节点的值相加，作为自己的值；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变量节点（在等号右边的话）：取出变量的值；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数字字面量节点：返回这个字面量代表的值。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04188-80E2-4947-81A2-9592130A9BFC}"/>
              </a:ext>
            </a:extLst>
          </p:cNvPr>
          <p:cNvSpPr txBox="1"/>
          <p:nvPr/>
        </p:nvSpPr>
        <p:spPr>
          <a:xfrm>
            <a:off x="385763" y="4831741"/>
            <a:ext cx="11544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深度遍历 </a:t>
            </a:r>
            <a:r>
              <a:rPr lang="en-US" altLang="zh-CN" sz="2800" dirty="0"/>
              <a:t>AST</a:t>
            </a:r>
            <a:r>
              <a:rPr lang="zh-CN" altLang="en-US" sz="2800" dirty="0"/>
              <a:t>，并执行每个节点附带的语义规则，就可以得到 </a:t>
            </a:r>
            <a:r>
              <a:rPr lang="en-US" altLang="zh-CN" sz="2800" dirty="0"/>
              <a:t>a+3 </a:t>
            </a:r>
            <a:r>
              <a:rPr lang="zh-CN" altLang="en-US" sz="2800" dirty="0"/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1002539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66</a:t>
            </a:fld>
            <a:endParaRPr lang="en-US" altLang="zh-CN"/>
          </a:p>
          <a:p>
            <a:endParaRPr lang="en-US" altLang="zh-CN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9C590AF-69C6-433C-A7C2-91DC5828C05A}"/>
              </a:ext>
            </a:extLst>
          </p:cNvPr>
          <p:cNvGrpSpPr>
            <a:grpSpLocks/>
          </p:cNvGrpSpPr>
          <p:nvPr/>
        </p:nvGrpSpPr>
        <p:grpSpPr bwMode="auto">
          <a:xfrm>
            <a:off x="3786738" y="2820581"/>
            <a:ext cx="6629400" cy="3663292"/>
            <a:chOff x="912" y="1200"/>
            <a:chExt cx="4176" cy="2684"/>
          </a:xfrm>
        </p:grpSpPr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DB511A67-2278-4CCA-9138-23164A84A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456"/>
              <a:ext cx="384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solidFill>
                    <a:srgbClr val="FF6600"/>
                  </a:solidFill>
                  <a:latin typeface="Times New Roman" pitchFamily="18" charset="0"/>
                  <a:ea typeface="宋体" pitchFamily="2" charset="-122"/>
                </a:rPr>
                <a:t>10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3E2C589-E287-430B-BE6D-6F5144DCD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200"/>
              <a:ext cx="407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:=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Text Box 6">
              <a:extLst>
                <a:ext uri="{FF2B5EF4-FFF2-40B4-BE49-F238E27FC236}">
                  <a16:creationId xmlns:a16="http://schemas.microsoft.com/office/drawing/2014/main" id="{F30DF6EA-143A-41A8-B390-62E75F623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776"/>
              <a:ext cx="407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8D94BE68-FEB9-433A-9E1F-2DBBE905B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352"/>
              <a:ext cx="407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  <a:ea typeface="宋体" pitchFamily="2" charset="-122"/>
                </a:rPr>
                <a:t>*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23D474F5-0F4A-4FB1-B7C4-C9842AA46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776"/>
              <a:ext cx="101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id1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69871E4D-1609-43FA-A4A8-FB3888060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04"/>
              <a:ext cx="762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id2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1F460713-BC1A-49CC-AE4F-597EFEFCA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880"/>
              <a:ext cx="55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id3 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67C22865-C4DA-40AE-B06C-710132BBC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488"/>
              <a:ext cx="61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4C6CAFDE-BAC0-444D-9749-A1F1A2A70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488"/>
              <a:ext cx="5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361AB901-63A3-476C-B9B7-4E4A56B25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1968"/>
              <a:ext cx="661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832B06FE-6D5D-4CFA-AB57-5FC6825D5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68"/>
              <a:ext cx="661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B7C08F48-52E5-4EE2-BABE-E5CECD67A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544"/>
              <a:ext cx="61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548E874-4A2F-49FB-B5B8-FB6EDA4511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544"/>
              <a:ext cx="61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8516975D-EFAB-4CDE-BA46-993C5CAB4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880"/>
              <a:ext cx="1008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en-US" sz="3200">
                  <a:latin typeface="Times New Roman" pitchFamily="18" charset="0"/>
                  <a:ea typeface="宋体" pitchFamily="2" charset="-122"/>
                </a:rPr>
                <a:t>inttoreal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25CC3E00-5F84-4597-813A-70B6CC4F2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3216"/>
              <a:ext cx="1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04C25AE-207D-4972-9AD5-D3AC047D3AC6}"/>
              </a:ext>
            </a:extLst>
          </p:cNvPr>
          <p:cNvSpPr txBox="1"/>
          <p:nvPr/>
        </p:nvSpPr>
        <p:spPr>
          <a:xfrm>
            <a:off x="603033" y="1581292"/>
            <a:ext cx="609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sum  :=  first  +  count  *  10;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3D57148-B851-4F68-A2D2-1FF4B485F0BD}"/>
              </a:ext>
            </a:extLst>
          </p:cNvPr>
          <p:cNvSpPr txBox="1"/>
          <p:nvPr/>
        </p:nvSpPr>
        <p:spPr>
          <a:xfrm>
            <a:off x="603033" y="2245087"/>
            <a:ext cx="5278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id1 :=  id2  +  id3  *  10;</a:t>
            </a:r>
          </a:p>
        </p:txBody>
      </p:sp>
    </p:spTree>
    <p:extLst>
      <p:ext uri="{BB962C8B-B14F-4D97-AF65-F5344CB8AC3E}">
        <p14:creationId xmlns:p14="http://schemas.microsoft.com/office/powerpoint/2010/main" val="18654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语义分析</a:t>
            </a:r>
            <a:r>
              <a:rPr lang="en-US" altLang="zh-CN" dirty="0"/>
              <a:t>(Syntax Analysis)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4C25AE-207D-4972-9AD5-D3AC047D3AC6}"/>
              </a:ext>
            </a:extLst>
          </p:cNvPr>
          <p:cNvSpPr txBox="1"/>
          <p:nvPr/>
        </p:nvSpPr>
        <p:spPr>
          <a:xfrm>
            <a:off x="521207" y="1464432"/>
            <a:ext cx="381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带有标注信息的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AST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9DE107F-E16C-4873-9007-61C1629FB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2" y="1644105"/>
            <a:ext cx="7442835" cy="52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3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</a:t>
            </a:r>
            <a:r>
              <a:rPr lang="en-US" altLang="zh-CN" dirty="0"/>
              <a:t>(IR)</a:t>
            </a:r>
            <a:r>
              <a:rPr lang="zh-CN" altLang="en-US" dirty="0"/>
              <a:t>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04188-80E2-4947-81A2-9592130A9BFC}"/>
              </a:ext>
            </a:extLst>
          </p:cNvPr>
          <p:cNvSpPr txBox="1"/>
          <p:nvPr/>
        </p:nvSpPr>
        <p:spPr>
          <a:xfrm>
            <a:off x="521207" y="1488466"/>
            <a:ext cx="1154429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IR: </a:t>
            </a:r>
            <a:r>
              <a:rPr lang="zh-CN" altLang="en-US" sz="2400" dirty="0"/>
              <a:t>四元式</a:t>
            </a:r>
            <a:r>
              <a:rPr lang="en-US" altLang="zh-CN" sz="2400" dirty="0"/>
              <a:t>/</a:t>
            </a:r>
            <a:r>
              <a:rPr lang="zh-CN" altLang="en-US" sz="2400" dirty="0"/>
              <a:t>三地址码</a:t>
            </a:r>
            <a:r>
              <a:rPr lang="en-US" altLang="zh-CN" sz="2400" dirty="0"/>
              <a:t>(TAC), P-CODE, </a:t>
            </a:r>
            <a:r>
              <a:rPr lang="en-US" altLang="zh-CN" sz="2400" dirty="0" err="1"/>
              <a:t>ByteCode</a:t>
            </a:r>
            <a:r>
              <a:rPr lang="en-US" altLang="zh-CN" sz="2400" dirty="0"/>
              <a:t>, AST, DAG, </a:t>
            </a:r>
            <a:r>
              <a:rPr lang="en-US" altLang="zh-CN" sz="2400" dirty="0">
                <a:solidFill>
                  <a:srgbClr val="FF0000"/>
                </a:solidFill>
              </a:rPr>
              <a:t>SSA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id1:= id2 + id3 * 10</a:t>
            </a:r>
          </a:p>
          <a:p>
            <a:endParaRPr lang="en-US" altLang="zh-CN" sz="2400" dirty="0"/>
          </a:p>
          <a:p>
            <a:r>
              <a:rPr lang="en-US" altLang="zh-CN" sz="2400" dirty="0"/>
              <a:t>(1)	(</a:t>
            </a:r>
            <a:r>
              <a:rPr lang="en-US" altLang="zh-CN" sz="2400" dirty="0" err="1"/>
              <a:t>inttoreal</a:t>
            </a:r>
            <a:r>
              <a:rPr lang="en-US" altLang="zh-CN" sz="2400" dirty="0"/>
              <a:t>	10	-	t1	)</a:t>
            </a:r>
          </a:p>
          <a:p>
            <a:r>
              <a:rPr lang="en-US" altLang="zh-CN" sz="2400" dirty="0"/>
              <a:t>(2)	(*		id3	t1	t2	)</a:t>
            </a:r>
          </a:p>
          <a:p>
            <a:r>
              <a:rPr lang="en-US" altLang="zh-CN" sz="2400" dirty="0"/>
              <a:t>(3)	(+		id2	t2	t3	)</a:t>
            </a:r>
          </a:p>
          <a:p>
            <a:r>
              <a:rPr lang="en-US" altLang="zh-CN" sz="2400" dirty="0"/>
              <a:t>(4)	(:=		t3	-	id1	)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t1 = </a:t>
            </a:r>
            <a:r>
              <a:rPr lang="en-US" altLang="zh-CN" sz="2400" dirty="0" err="1"/>
              <a:t>inttoreal</a:t>
            </a:r>
            <a:r>
              <a:rPr lang="en-US" altLang="zh-CN" sz="2400" dirty="0"/>
              <a:t>(10)</a:t>
            </a:r>
          </a:p>
          <a:p>
            <a:r>
              <a:rPr lang="en-US" altLang="zh-CN" sz="2400" dirty="0"/>
              <a:t>t2 = id3* t1</a:t>
            </a:r>
          </a:p>
          <a:p>
            <a:r>
              <a:rPr lang="en-US" altLang="zh-CN" sz="2400" dirty="0"/>
              <a:t>t3 = id2 * t2</a:t>
            </a:r>
          </a:p>
          <a:p>
            <a:r>
              <a:rPr lang="en-US" altLang="zh-CN" sz="2400" dirty="0"/>
              <a:t>id1 = t3 </a:t>
            </a:r>
            <a:endParaRPr lang="zh-CN" altLang="en-US" sz="2400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F50309B-AA21-4E99-B219-23B017CE5AE3}"/>
              </a:ext>
            </a:extLst>
          </p:cNvPr>
          <p:cNvGrpSpPr>
            <a:grpSpLocks/>
          </p:cNvGrpSpPr>
          <p:nvPr/>
        </p:nvGrpSpPr>
        <p:grpSpPr bwMode="auto">
          <a:xfrm>
            <a:off x="6710823" y="2415815"/>
            <a:ext cx="5049286" cy="2902165"/>
            <a:chOff x="912" y="1200"/>
            <a:chExt cx="4176" cy="2683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FDC3C46C-96F5-4175-8211-E3A37E16E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456"/>
              <a:ext cx="459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solidFill>
                    <a:srgbClr val="FF6600"/>
                  </a:solidFill>
                  <a:latin typeface="Times New Roman" pitchFamily="18" charset="0"/>
                  <a:ea typeface="宋体" pitchFamily="2" charset="-122"/>
                </a:rPr>
                <a:t>10</a:t>
              </a: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8C7A0CB-FB1E-4B04-B561-54C16D6D5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200"/>
              <a:ext cx="407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itchFamily="18" charset="0"/>
                  <a:ea typeface="宋体" pitchFamily="2" charset="-122"/>
                </a:rPr>
                <a:t>:=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1B799297-BA4C-4405-AD10-48A5536D0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776"/>
              <a:ext cx="40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CA4B0D6-20EA-4DA6-AD92-D02BB2B2D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352"/>
              <a:ext cx="407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*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CF55CC41-D048-4BB4-9FDF-6095D946E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776"/>
              <a:ext cx="101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itchFamily="18" charset="0"/>
                  <a:ea typeface="宋体" pitchFamily="2" charset="-122"/>
                </a:rPr>
                <a:t>id1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E03DCBE7-43F3-48E5-B2F1-51ACD7F30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04"/>
              <a:ext cx="762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itchFamily="18" charset="0"/>
                  <a:ea typeface="宋体" pitchFamily="2" charset="-122"/>
                </a:rPr>
                <a:t>id2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FC3DC4F8-C8FE-47B4-85E1-12EABC615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880"/>
              <a:ext cx="559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itchFamily="18" charset="0"/>
                  <a:ea typeface="宋体" pitchFamily="2" charset="-122"/>
                </a:rPr>
                <a:t>id3 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4AF27096-E7E7-43A8-9C52-A647E465F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488"/>
              <a:ext cx="61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FDD259C0-F079-4D4D-9213-AEB4C8DCF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488"/>
              <a:ext cx="5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195FF1AB-1E17-4CD4-B69E-7FAC30E30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1968"/>
              <a:ext cx="661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27662EB5-935B-4190-8E92-5E7E7CBAE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68"/>
              <a:ext cx="661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DE7CF136-D382-4482-AEB3-1BCB37F58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544"/>
              <a:ext cx="61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4680F258-9490-4318-AFBC-C4ACD1247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544"/>
              <a:ext cx="61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D8C82A6A-5FD5-4BD1-B182-32B0C7CA9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880"/>
              <a:ext cx="1008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en-US" sz="2400" dirty="0" err="1">
                  <a:latin typeface="Times New Roman" pitchFamily="18" charset="0"/>
                  <a:ea typeface="宋体" pitchFamily="2" charset="-122"/>
                </a:rPr>
                <a:t>inttoreal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590B4E05-64A4-4A43-B1EE-3A356417D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3216"/>
              <a:ext cx="1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92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604188-80E2-4947-81A2-9592130A9BFC}"/>
              </a:ext>
            </a:extLst>
          </p:cNvPr>
          <p:cNvSpPr txBox="1"/>
          <p:nvPr/>
        </p:nvSpPr>
        <p:spPr>
          <a:xfrm>
            <a:off x="635507" y="1759927"/>
            <a:ext cx="1979106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/>
              <a:t>关关雎鸠，</a:t>
            </a:r>
          </a:p>
          <a:p>
            <a:endParaRPr lang="zh-CN" altLang="en-US" sz="2800" dirty="0"/>
          </a:p>
          <a:p>
            <a:r>
              <a:rPr lang="zh-CN" altLang="en-US" sz="2800" dirty="0"/>
              <a:t>在河之洲。</a:t>
            </a:r>
          </a:p>
          <a:p>
            <a:endParaRPr lang="zh-CN" altLang="en-US" sz="2800" dirty="0"/>
          </a:p>
          <a:p>
            <a:r>
              <a:rPr lang="zh-CN" altLang="en-US" sz="2800" dirty="0"/>
              <a:t>窈窕淑女，</a:t>
            </a:r>
          </a:p>
          <a:p>
            <a:endParaRPr lang="zh-CN" altLang="en-US" sz="2800" dirty="0"/>
          </a:p>
          <a:p>
            <a:r>
              <a:rPr lang="zh-CN" altLang="en-US" sz="2800" dirty="0"/>
              <a:t>君子好逑。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53B81A-5D78-4D1C-813C-D76EEDD27AB0}"/>
              </a:ext>
            </a:extLst>
          </p:cNvPr>
          <p:cNvSpPr txBox="1"/>
          <p:nvPr/>
        </p:nvSpPr>
        <p:spPr>
          <a:xfrm>
            <a:off x="5102732" y="1759927"/>
            <a:ext cx="5384293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/>
              <a:t>The waterfowl would coo</a:t>
            </a:r>
          </a:p>
          <a:p>
            <a:endParaRPr lang="en-US" altLang="zh-CN" sz="2800" dirty="0"/>
          </a:p>
          <a:p>
            <a:r>
              <a:rPr lang="en-US" altLang="zh-CN" sz="2800" dirty="0"/>
              <a:t>Upon an islet in the brook.</a:t>
            </a:r>
          </a:p>
          <a:p>
            <a:endParaRPr lang="en-US" altLang="zh-CN" sz="2800" dirty="0"/>
          </a:p>
          <a:p>
            <a:r>
              <a:rPr lang="en-US" altLang="zh-CN" sz="2800" dirty="0"/>
              <a:t>A lad would like to woo</a:t>
            </a:r>
          </a:p>
          <a:p>
            <a:endParaRPr lang="en-US" altLang="zh-CN" sz="2800" dirty="0"/>
          </a:p>
          <a:p>
            <a:r>
              <a:rPr lang="en-US" altLang="zh-CN" sz="2800" dirty="0"/>
              <a:t>A lass with nice and pretty look.</a:t>
            </a:r>
            <a:endParaRPr lang="zh-CN" altLang="en-US" sz="28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20E5659-2800-4082-81C3-E7C238575012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2614613" y="3314199"/>
            <a:ext cx="248811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33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071687-4366-45AF-8BBD-B76FE7EA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2022</a:t>
            </a:r>
            <a:r>
              <a:rPr lang="zh-CN" altLang="en-US" dirty="0"/>
              <a:t>年全国大学生计算机系统能力大赛</a:t>
            </a:r>
            <a:r>
              <a:rPr lang="en-US" altLang="zh-CN" dirty="0"/>
              <a:t>—— </a:t>
            </a:r>
            <a:br>
              <a:rPr lang="en-US" altLang="zh-CN" dirty="0"/>
            </a:br>
            <a:r>
              <a:rPr lang="zh-CN" altLang="en-US" dirty="0"/>
              <a:t>编译系统设计赛（华为毕昇杯）</a:t>
            </a:r>
            <a:r>
              <a:rPr lang="zh-CN" altLang="en-US" dirty="0">
                <a:solidFill>
                  <a:srgbClr val="FF0000"/>
                </a:solidFill>
              </a:rPr>
              <a:t>在向你招手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C5F278-43C8-414C-B61D-6B1FA5C628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1094486" cy="640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hlinkClick r:id="rId2"/>
              </a:rPr>
              <a:t>https://compiler.educg.net/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4F238-765B-4893-8065-F2C90400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6" y="2058502"/>
            <a:ext cx="7928381" cy="47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72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E42903A-F120-4813-BD72-106AB043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447800"/>
            <a:ext cx="6477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	id1:= id2 + id3 * 10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	(</a:t>
            </a:r>
            <a:r>
              <a:rPr kumimoji="1" lang="en-US" altLang="zh-CN" sz="2400" b="1" dirty="0" err="1">
                <a:latin typeface="+mn-ea"/>
              </a:rPr>
              <a:t>inttoreal</a:t>
            </a:r>
            <a:r>
              <a:rPr kumimoji="1" lang="en-US" altLang="zh-CN" sz="2400" b="1" dirty="0">
                <a:latin typeface="+mn-ea"/>
              </a:rPr>
              <a:t>	10	-	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	(    *	id3	t1	t2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(3)	(    +	id2	t2	t3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(4)	(    :=	t3	-	id1	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B8DD5C-4F31-483C-8318-9ACB4EB8801F}"/>
              </a:ext>
            </a:extLst>
          </p:cNvPr>
          <p:cNvSpPr/>
          <p:nvPr/>
        </p:nvSpPr>
        <p:spPr bwMode="auto">
          <a:xfrm>
            <a:off x="2514600" y="35933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757E08-5EBE-4FEA-9030-73CDAB514123}"/>
              </a:ext>
            </a:extLst>
          </p:cNvPr>
          <p:cNvSpPr/>
          <p:nvPr/>
        </p:nvSpPr>
        <p:spPr bwMode="auto">
          <a:xfrm>
            <a:off x="2514600" y="19169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14C7ECF0-620D-42CB-8C99-882D45A17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793" y="4954226"/>
            <a:ext cx="613592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 </a:t>
            </a:r>
            <a:r>
              <a:rPr kumimoji="1" lang="zh-CN" altLang="en-US" sz="2400" b="1" dirty="0">
                <a:latin typeface="+mn-ea"/>
              </a:rPr>
              <a:t>     </a:t>
            </a:r>
            <a:r>
              <a:rPr kumimoji="1" lang="en-US" altLang="zh-CN" sz="2400" b="1" dirty="0">
                <a:latin typeface="+mn-ea"/>
              </a:rPr>
              <a:t>(   *	 id3	 10.0	  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    </a:t>
            </a:r>
            <a:r>
              <a:rPr kumimoji="1" lang="zh-CN" altLang="en-US" sz="2400" b="1" dirty="0">
                <a:latin typeface="+mn-ea"/>
              </a:rPr>
              <a:t>（   </a:t>
            </a:r>
            <a:r>
              <a:rPr kumimoji="1" lang="en-US" altLang="zh-CN" sz="2400" b="1" dirty="0">
                <a:latin typeface="+mn-ea"/>
              </a:rPr>
              <a:t>+	 id2 	 t1	  id1	)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AD38EC0-7734-4200-A39A-75899C653D3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5903758" y="4191000"/>
            <a:ext cx="1742" cy="7632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372A69E-7311-47A4-8966-C59C53CA9304}"/>
              </a:ext>
            </a:extLst>
          </p:cNvPr>
          <p:cNvSpPr txBox="1"/>
          <p:nvPr/>
        </p:nvSpPr>
        <p:spPr>
          <a:xfrm>
            <a:off x="6057900" y="4196504"/>
            <a:ext cx="90281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20501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代码优化</a:t>
            </a:r>
            <a:r>
              <a:rPr lang="en-US" altLang="zh-CN" dirty="0"/>
              <a:t>:</a:t>
            </a:r>
            <a:r>
              <a:rPr lang="en-US" altLang="zh-CN" dirty="0" err="1"/>
              <a:t>bar.c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424609"/>
            <a:ext cx="112088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int bar(){</a:t>
            </a:r>
          </a:p>
          <a:p>
            <a:r>
              <a:rPr lang="en-US" altLang="zh-CN" sz="2400" dirty="0"/>
              <a:t>    int a = 10*10;  //</a:t>
            </a:r>
            <a:r>
              <a:rPr lang="zh-CN" altLang="en-US" sz="2400" dirty="0"/>
              <a:t>这里在编译时可以直接计算出</a:t>
            </a:r>
            <a:r>
              <a:rPr lang="en-US" altLang="zh-CN" sz="2400" dirty="0"/>
              <a:t>100</a:t>
            </a:r>
            <a:r>
              <a:rPr lang="zh-CN" altLang="en-US" sz="2400" dirty="0"/>
              <a:t>这个值，这叫做“常数折叠”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int b = 20;     //</a:t>
            </a:r>
            <a:r>
              <a:rPr lang="zh-CN" altLang="en-US" sz="2400" dirty="0"/>
              <a:t>这个变量没有用到，可以在代码中删除，这叫做“死代码删除”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    </a:t>
            </a:r>
            <a:r>
              <a:rPr lang="en-US" altLang="zh-CN" sz="2400" dirty="0"/>
              <a:t>if (a&gt;0){       //</a:t>
            </a:r>
            <a:r>
              <a:rPr lang="zh-CN" altLang="en-US" sz="2400" dirty="0"/>
              <a:t>因为</a:t>
            </a:r>
            <a:r>
              <a:rPr lang="en-US" altLang="zh-CN" sz="2400" dirty="0"/>
              <a:t>a</a:t>
            </a:r>
            <a:r>
              <a:rPr lang="zh-CN" altLang="en-US" sz="2400" dirty="0"/>
              <a:t>一定大于</a:t>
            </a:r>
            <a:r>
              <a:rPr lang="en-US" altLang="zh-CN" sz="2400" dirty="0"/>
              <a:t>0</a:t>
            </a:r>
            <a:r>
              <a:rPr lang="zh-CN" altLang="en-US" sz="2400" dirty="0"/>
              <a:t>，所以判断条件和</a:t>
            </a:r>
            <a:r>
              <a:rPr lang="en-US" altLang="zh-CN" sz="2400" dirty="0"/>
              <a:t>else</a:t>
            </a:r>
            <a:r>
              <a:rPr lang="zh-CN" altLang="en-US" sz="2400" dirty="0"/>
              <a:t>语句都可以去掉</a:t>
            </a:r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return a+1; //</a:t>
            </a:r>
            <a:r>
              <a:rPr lang="zh-CN" altLang="en-US" sz="2400" dirty="0"/>
              <a:t>这里可以在编译器就计算出是</a:t>
            </a:r>
            <a:r>
              <a:rPr lang="en-US" altLang="zh-CN" sz="2400" dirty="0"/>
              <a:t>101</a:t>
            </a:r>
          </a:p>
          <a:p>
            <a:r>
              <a:rPr lang="en-US" altLang="zh-CN" sz="2400" dirty="0"/>
              <a:t>    }</a:t>
            </a:r>
          </a:p>
          <a:p>
            <a:r>
              <a:rPr lang="en-US" altLang="zh-CN" sz="2400" dirty="0"/>
              <a:t>    else{</a:t>
            </a:r>
          </a:p>
          <a:p>
            <a:r>
              <a:rPr lang="en-US" altLang="zh-CN" sz="2400" dirty="0"/>
              <a:t>        return a-1;</a:t>
            </a:r>
          </a:p>
          <a:p>
            <a:r>
              <a:rPr lang="en-US" altLang="zh-CN" sz="2400" dirty="0"/>
              <a:t>    }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int a = bar();      //</a:t>
            </a:r>
            <a:r>
              <a:rPr lang="zh-CN" altLang="en-US" sz="2400" dirty="0"/>
              <a:t>这里可以直接换成 </a:t>
            </a:r>
            <a:r>
              <a:rPr lang="en-US" altLang="zh-CN" sz="2400" dirty="0"/>
              <a:t>a=101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7303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424609"/>
            <a:ext cx="1120883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选择合适的指令，生成性能最高的代码。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优化寄存器的分配，让频繁访问的变量（比如循环变量）放到寄存器里，因为访问寄存器要比访问内存快 </a:t>
            </a:r>
            <a:r>
              <a:rPr lang="en-US" altLang="zh-CN" sz="2800" dirty="0"/>
              <a:t>100 </a:t>
            </a:r>
            <a:r>
              <a:rPr lang="zh-CN" altLang="en-US" sz="2800" dirty="0"/>
              <a:t>倍左右。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在不改变运行结果的情况下，对指令做重新排序，从而充分运用 </a:t>
            </a:r>
            <a:r>
              <a:rPr lang="en-US" altLang="zh-CN" sz="2800" dirty="0"/>
              <a:t>CPU </a:t>
            </a:r>
            <a:r>
              <a:rPr lang="zh-CN" altLang="en-US" sz="2800" dirty="0"/>
              <a:t>内部的多个功能部件的并行计算能力。</a:t>
            </a:r>
          </a:p>
        </p:txBody>
      </p:sp>
    </p:spTree>
    <p:extLst>
      <p:ext uri="{BB962C8B-B14F-4D97-AF65-F5344CB8AC3E}">
        <p14:creationId xmlns:p14="http://schemas.microsoft.com/office/powerpoint/2010/main" val="128690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目标代码生成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3A8182-C12B-4596-98C1-BB7F05958507}"/>
              </a:ext>
            </a:extLst>
          </p:cNvPr>
          <p:cNvSpPr txBox="1"/>
          <p:nvPr/>
        </p:nvSpPr>
        <p:spPr>
          <a:xfrm>
            <a:off x="1561886" y="1706732"/>
            <a:ext cx="6093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  *	 id3	 10.0	  t1	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(2)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  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	 id2 	 t1	  id1	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2849EF-73ED-48DB-AA51-1092271F062A}"/>
              </a:ext>
            </a:extLst>
          </p:cNvPr>
          <p:cNvSpPr txBox="1"/>
          <p:nvPr/>
        </p:nvSpPr>
        <p:spPr>
          <a:xfrm>
            <a:off x="2828112" y="3844083"/>
            <a:ext cx="3558137" cy="26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id3,       R2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 	#10.0,   R2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id2,       R1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 R2,       R1</a:t>
            </a:r>
          </a:p>
          <a:p>
            <a:pPr>
              <a:lnSpc>
                <a:spcPts val="4000"/>
              </a:lnSpc>
            </a:pPr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	 R1,       id1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EEE4BF-4F48-49F7-8203-C372382CA37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4607181" y="2722395"/>
            <a:ext cx="1514" cy="11216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98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符号表管理与错误处理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231016"/>
            <a:ext cx="11208832" cy="518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符号表管理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记录源程序中使用的各种符号名称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收集符号的属性信息，类型、作用域、分配存储信息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登录：扫描到说明语句就将标识符登记在符号表中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查找：在执行语句查找标识符的属性，判断语义是否正确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错误处理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报告出错信息，排错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恢复编译工作</a:t>
            </a:r>
          </a:p>
        </p:txBody>
      </p:sp>
    </p:spTree>
    <p:extLst>
      <p:ext uri="{BB962C8B-B14F-4D97-AF65-F5344CB8AC3E}">
        <p14:creationId xmlns:p14="http://schemas.microsoft.com/office/powerpoint/2010/main" val="5641936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6D5D69-490C-467E-AF0F-27663127B5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571631"/>
            <a:ext cx="10704768" cy="4929187"/>
          </a:xfrm>
        </p:spPr>
        <p:txBody>
          <a:bodyPr>
            <a:normAutofit/>
          </a:bodyPr>
          <a:lstStyle/>
          <a:p>
            <a:pPr>
              <a:lnSpc>
                <a:spcPts val="1400"/>
              </a:lnSpc>
            </a:pPr>
            <a:r>
              <a:rPr lang="zh-CN" altLang="en-US" dirty="0"/>
              <a:t>以下四种错误分别在编译的哪个阶段发现</a:t>
            </a:r>
            <a:r>
              <a:rPr lang="en-US" altLang="zh-CN" dirty="0"/>
              <a:t>?(   )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(1) double, a, b;   // </a:t>
            </a:r>
            <a:r>
              <a:rPr lang="zh-CN" altLang="en-US" dirty="0"/>
              <a:t>申明两个</a:t>
            </a:r>
            <a:r>
              <a:rPr lang="en-US" altLang="zh-CN" dirty="0"/>
              <a:t>double</a:t>
            </a:r>
            <a:r>
              <a:rPr lang="zh-CN" altLang="en-US" dirty="0"/>
              <a:t>型变量 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(2) PI = 3@14;   //</a:t>
            </a:r>
            <a:r>
              <a:rPr lang="zh-CN" altLang="en-US" dirty="0"/>
              <a:t>本意：</a:t>
            </a:r>
            <a:r>
              <a:rPr lang="en-US" altLang="zh-CN" dirty="0"/>
              <a:t>3.14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(3) else </a:t>
            </a:r>
            <a:r>
              <a:rPr lang="zh-CN" altLang="en-US" dirty="0"/>
              <a:t>没有配对的</a:t>
            </a:r>
            <a:r>
              <a:rPr lang="en-US" altLang="zh-CN" dirty="0"/>
              <a:t>if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(4) </a:t>
            </a:r>
            <a:r>
              <a:rPr lang="zh-CN" altLang="en-US" dirty="0"/>
              <a:t>变量没有申明</a:t>
            </a:r>
          </a:p>
          <a:p>
            <a:pPr>
              <a:lnSpc>
                <a:spcPts val="1400"/>
              </a:lnSpc>
            </a:pPr>
            <a:endParaRPr lang="zh-CN" altLang="en-US" dirty="0"/>
          </a:p>
          <a:p>
            <a:pPr>
              <a:lnSpc>
                <a:spcPts val="1400"/>
              </a:lnSpc>
            </a:pPr>
            <a:r>
              <a:rPr lang="en-US" altLang="zh-CN" dirty="0"/>
              <a:t>A </a:t>
            </a:r>
            <a:r>
              <a:rPr lang="zh-CN" altLang="en-US" dirty="0"/>
              <a:t>语法分析 词法分析 语法分析 语义分析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B </a:t>
            </a:r>
            <a:r>
              <a:rPr lang="zh-CN" altLang="en-US" dirty="0"/>
              <a:t>词法分析 语义分析 语法分析 语法分析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C </a:t>
            </a:r>
            <a:r>
              <a:rPr lang="zh-CN" altLang="en-US" dirty="0"/>
              <a:t>语义分析 语法分析 词法分析 语义分析</a:t>
            </a:r>
          </a:p>
          <a:p>
            <a:pPr>
              <a:lnSpc>
                <a:spcPts val="1400"/>
              </a:lnSpc>
            </a:pPr>
            <a:r>
              <a:rPr lang="en-US" altLang="zh-CN" dirty="0"/>
              <a:t>D </a:t>
            </a:r>
            <a:r>
              <a:rPr lang="zh-CN" altLang="en-US" dirty="0"/>
              <a:t>词法分析 语法分析 语法分析 词法分析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75</a:t>
            </a:fld>
            <a:endParaRPr lang="en-US" altLang="zh-CN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3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1B57EA-35FB-4547-94B7-472B84ED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运行时错误，逻辑错误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F8EFE1-565E-495C-B80F-5DCC056676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810D9E-66FE-4028-A41D-939D2ED8F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76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 descr="街道上有店铺的标志红色背景白色的字&#10;&#10;描述已自动生成">
            <a:extLst>
              <a:ext uri="{FF2B5EF4-FFF2-40B4-BE49-F238E27FC236}">
                <a16:creationId xmlns:a16="http://schemas.microsoft.com/office/drawing/2014/main" id="{681FA14B-50AE-46EF-97ED-70EDEEE3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50" y="1282955"/>
            <a:ext cx="10233280" cy="53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AC9E696-67B5-4DEC-8BC8-46C51486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6FDDE4-58A4-486A-91F8-956F9D0E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77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B5B58C-8FD5-4795-AE7D-EFB003D1CCB9}"/>
              </a:ext>
            </a:extLst>
          </p:cNvPr>
          <p:cNvSpPr txBox="1"/>
          <p:nvPr/>
        </p:nvSpPr>
        <p:spPr>
          <a:xfrm>
            <a:off x="521206" y="1462088"/>
            <a:ext cx="1073734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2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2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forever; </a:t>
            </a:r>
            <a:r>
              <a:rPr lang="en-US" altLang="zh-CN" sz="2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++); </a:t>
            </a:r>
            <a:r>
              <a:rPr lang="en-US" altLang="zh-CN" sz="2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"I love My Girl"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5F6745-3269-4E38-B1C5-5D39F720E84A}"/>
              </a:ext>
            </a:extLst>
          </p:cNvPr>
          <p:cNvSpPr txBox="1"/>
          <p:nvPr/>
        </p:nvSpPr>
        <p:spPr>
          <a:xfrm>
            <a:off x="376239" y="4071487"/>
            <a:ext cx="5486400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/>
              <a:t>《</a:t>
            </a:r>
            <a:r>
              <a:rPr lang="zh-CN" altLang="en-US" sz="2800" dirty="0"/>
              <a:t>上邪</a:t>
            </a:r>
            <a:r>
              <a:rPr lang="en-US" altLang="zh-CN" sz="2800" dirty="0"/>
              <a:t>》</a:t>
            </a:r>
          </a:p>
          <a:p>
            <a:pPr algn="l"/>
            <a:endParaRPr lang="en-US" altLang="zh-CN" sz="2800" dirty="0"/>
          </a:p>
          <a:p>
            <a:pPr algn="l"/>
            <a:r>
              <a:rPr lang="zh-CN" altLang="en-US" sz="2800" dirty="0"/>
              <a:t>我欲与君相知，长命无绝衰。</a:t>
            </a:r>
          </a:p>
          <a:p>
            <a:pPr algn="l"/>
            <a:r>
              <a:rPr lang="zh-CN" altLang="en-US" sz="2800" dirty="0"/>
              <a:t>山无陵，江水为竭，冬雷震震，夏雨雪，天地合，乃敢与君绝！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67FCCD-3BC3-4969-B281-934194EE4AA1}"/>
              </a:ext>
            </a:extLst>
          </p:cNvPr>
          <p:cNvSpPr txBox="1"/>
          <p:nvPr/>
        </p:nvSpPr>
        <p:spPr>
          <a:xfrm>
            <a:off x="6024563" y="3627295"/>
            <a:ext cx="5341431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Repeat</a:t>
            </a:r>
            <a:r>
              <a:rPr lang="en-US" altLang="zh-CN" sz="2400" dirty="0"/>
              <a:t> </a:t>
            </a:r>
          </a:p>
          <a:p>
            <a:pPr algn="l"/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Until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dirty="0"/>
              <a:t>山无陵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and </a:t>
            </a:r>
          </a:p>
          <a:p>
            <a:pPr algn="l"/>
            <a:r>
              <a:rPr lang="en-US" altLang="zh-CN" sz="2400" dirty="0"/>
              <a:t>         (</a:t>
            </a:r>
            <a:r>
              <a:rPr lang="zh-CN" altLang="en-US" dirty="0"/>
              <a:t>江水竭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and </a:t>
            </a:r>
          </a:p>
          <a:p>
            <a:pPr algn="l"/>
            <a:r>
              <a:rPr lang="en-US" altLang="zh-CN" sz="2400" dirty="0"/>
              <a:t>         (</a:t>
            </a:r>
            <a:r>
              <a:rPr lang="zh-CN" altLang="en-US" dirty="0"/>
              <a:t>冬雷震</a:t>
            </a:r>
            <a:r>
              <a:rPr lang="en-US" altLang="zh-CN" sz="2400" dirty="0"/>
              <a:t>) and </a:t>
            </a:r>
          </a:p>
          <a:p>
            <a:pPr algn="l"/>
            <a:r>
              <a:rPr lang="en-US" altLang="zh-CN" sz="2400" dirty="0"/>
              <a:t>         (</a:t>
            </a:r>
            <a:r>
              <a:rPr lang="zh-CN" altLang="en-US" dirty="0"/>
              <a:t>夏雨雪</a:t>
            </a:r>
            <a:r>
              <a:rPr lang="en-US" altLang="zh-CN" sz="2400" dirty="0"/>
              <a:t>) and  (</a:t>
            </a:r>
            <a:r>
              <a:rPr lang="zh-CN" altLang="en-US" dirty="0"/>
              <a:t>天地合</a:t>
            </a:r>
            <a:r>
              <a:rPr lang="en-US" altLang="zh-CN" sz="2400" dirty="0"/>
              <a:t>);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14E442-189F-4950-A416-A32E5A316B76}"/>
              </a:ext>
            </a:extLst>
          </p:cNvPr>
          <p:cNvSpPr txBox="1"/>
          <p:nvPr/>
        </p:nvSpPr>
        <p:spPr>
          <a:xfrm>
            <a:off x="521207" y="2528537"/>
            <a:ext cx="795545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(true) {</a:t>
            </a:r>
            <a:r>
              <a:rPr lang="en-US" altLang="zh-CN" sz="2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"I love My Girl"</a:t>
            </a:r>
            <a:r>
              <a:rPr lang="en-US" altLang="zh-CN" sz="2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);};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613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78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345316"/>
            <a:ext cx="11208832" cy="4536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翻译的方式：</a:t>
            </a:r>
            <a:r>
              <a:rPr lang="zh-CN" altLang="en-US" sz="2800" dirty="0">
                <a:solidFill>
                  <a:srgbClr val="D24726"/>
                </a:solidFill>
              </a:rPr>
              <a:t>编译 </a:t>
            </a:r>
            <a:r>
              <a:rPr lang="zh-CN" altLang="en-US" sz="2800" dirty="0"/>
              <a:t> </a:t>
            </a:r>
            <a:r>
              <a:rPr lang="en-US" altLang="zh-CN" sz="2800" dirty="0"/>
              <a:t>vs </a:t>
            </a:r>
            <a:r>
              <a:rPr lang="zh-CN" altLang="en-US" sz="2800" dirty="0">
                <a:solidFill>
                  <a:srgbClr val="D24726"/>
                </a:solidFill>
              </a:rPr>
              <a:t>解释           口译  </a:t>
            </a:r>
            <a:r>
              <a:rPr lang="en-US" altLang="zh-CN" sz="2800" dirty="0">
                <a:solidFill>
                  <a:srgbClr val="D24726"/>
                </a:solidFill>
              </a:rPr>
              <a:t>vs  </a:t>
            </a:r>
            <a:r>
              <a:rPr lang="zh-CN" altLang="en-US" sz="2800" dirty="0">
                <a:solidFill>
                  <a:srgbClr val="D24726"/>
                </a:solidFill>
              </a:rPr>
              <a:t>笔译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D24726"/>
                </a:solidFill>
              </a:rPr>
              <a:t>编译</a:t>
            </a:r>
            <a:r>
              <a:rPr lang="en-US" altLang="zh-CN" sz="2800" dirty="0"/>
              <a:t>: </a:t>
            </a:r>
            <a:r>
              <a:rPr lang="zh-CN" altLang="en-US" sz="2800" dirty="0"/>
              <a:t>先翻译后执行，保存目标程序</a:t>
            </a:r>
            <a:r>
              <a:rPr lang="en-US" altLang="zh-CN" sz="2800" dirty="0"/>
              <a:t>, </a:t>
            </a:r>
            <a:r>
              <a:rPr lang="zh-CN" altLang="en-US" sz="2800" dirty="0"/>
              <a:t>一次翻译</a:t>
            </a:r>
            <a:r>
              <a:rPr lang="en-US" altLang="zh-CN" sz="2800" dirty="0"/>
              <a:t>, </a:t>
            </a:r>
            <a:r>
              <a:rPr lang="zh-CN" altLang="en-US" sz="2800" dirty="0"/>
              <a:t>多次执行。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D24726"/>
                </a:solidFill>
              </a:rPr>
              <a:t>解释</a:t>
            </a:r>
            <a:r>
              <a:rPr lang="en-US" altLang="zh-CN" sz="2800" dirty="0"/>
              <a:t>: </a:t>
            </a:r>
            <a:r>
              <a:rPr lang="zh-CN" altLang="en-US" sz="2800" dirty="0"/>
              <a:t>边翻译边执行，即翻译一句就执行一句，翻译完毕也执行完毕，只保存源程序无需保存完整的目标程序。执行一次需要翻译一次。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早期的</a:t>
            </a:r>
            <a:r>
              <a:rPr lang="en-US" altLang="zh-CN" sz="2800" dirty="0"/>
              <a:t>BASIC,LISP,UNIX SHELL,SQL,RUBY: </a:t>
            </a:r>
            <a:r>
              <a:rPr lang="zh-CN" altLang="en-US" sz="2800" dirty="0"/>
              <a:t>纯解释性语言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 err="1"/>
              <a:t>JAVA,Python</a:t>
            </a:r>
            <a:r>
              <a:rPr lang="zh-CN" altLang="en-US" sz="2800" dirty="0"/>
              <a:t> </a:t>
            </a:r>
            <a:r>
              <a:rPr lang="en-US" altLang="zh-CN" sz="2800" dirty="0"/>
              <a:t>: </a:t>
            </a:r>
            <a:r>
              <a:rPr lang="zh-CN" altLang="en-US" sz="2800" dirty="0"/>
              <a:t>编译 </a:t>
            </a:r>
            <a:r>
              <a:rPr lang="en-US" altLang="zh-CN" sz="2800" dirty="0"/>
              <a:t>+</a:t>
            </a:r>
            <a:r>
              <a:rPr lang="zh-CN" altLang="en-US" sz="2800" dirty="0"/>
              <a:t>虚拟机</a:t>
            </a:r>
          </a:p>
        </p:txBody>
      </p:sp>
    </p:spTree>
    <p:extLst>
      <p:ext uri="{BB962C8B-B14F-4D97-AF65-F5344CB8AC3E}">
        <p14:creationId xmlns:p14="http://schemas.microsoft.com/office/powerpoint/2010/main" val="2657106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E862A-64E3-48DA-84B5-15728D49CB5B}"/>
              </a:ext>
            </a:extLst>
          </p:cNvPr>
          <p:cNvSpPr txBox="1"/>
          <p:nvPr/>
        </p:nvSpPr>
        <p:spPr>
          <a:xfrm>
            <a:off x="4037871" y="4092260"/>
            <a:ext cx="2348640" cy="98155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即时编译器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JIT compiler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4DA452-FD96-46E6-9CA1-0B441F9EE562}"/>
              </a:ext>
            </a:extLst>
          </p:cNvPr>
          <p:cNvSpPr txBox="1"/>
          <p:nvPr/>
        </p:nvSpPr>
        <p:spPr>
          <a:xfrm>
            <a:off x="821254" y="1872403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虚拟机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AF5E1-FEAA-4E25-831D-60796776B47E}"/>
              </a:ext>
            </a:extLst>
          </p:cNvPr>
          <p:cNvSpPr txBox="1"/>
          <p:nvPr/>
        </p:nvSpPr>
        <p:spPr>
          <a:xfrm>
            <a:off x="7698389" y="1600935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9A49EAA-D643-479A-A8FB-5771285FA64C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flipH="1">
            <a:off x="8180439" y="2124155"/>
            <a:ext cx="14240" cy="556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B508A6D-2883-4540-8B31-0625BFB4FCC6}"/>
              </a:ext>
            </a:extLst>
          </p:cNvPr>
          <p:cNvSpPr txBox="1"/>
          <p:nvPr/>
        </p:nvSpPr>
        <p:spPr>
          <a:xfrm>
            <a:off x="10165915" y="290028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输出 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8784A15-66CD-4249-93D6-8CCAFC910CEF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9354759" y="3157532"/>
            <a:ext cx="811156" cy="4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15F7E4-E7A0-4291-AF51-28A80770656E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8180439" y="5059447"/>
            <a:ext cx="2" cy="4726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43A6BA4-8A6E-4E0D-AD02-94D03C109329}"/>
              </a:ext>
            </a:extLst>
          </p:cNvPr>
          <p:cNvSpPr txBox="1"/>
          <p:nvPr/>
        </p:nvSpPr>
        <p:spPr>
          <a:xfrm>
            <a:off x="4293666" y="2692696"/>
            <a:ext cx="18421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字节码</a:t>
            </a:r>
            <a:endParaRPr lang="en-US" altLang="zh-CN" sz="2800" b="1" dirty="0">
              <a:solidFill>
                <a:srgbClr val="D247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.class</a:t>
            </a:r>
            <a:r>
              <a:rPr lang="zh-CN" altLang="en-US" sz="2800" b="1" dirty="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748078-613F-48A4-B112-DB673529D76A}"/>
              </a:ext>
            </a:extLst>
          </p:cNvPr>
          <p:cNvSpPr txBox="1"/>
          <p:nvPr/>
        </p:nvSpPr>
        <p:spPr>
          <a:xfrm>
            <a:off x="7006119" y="2681119"/>
            <a:ext cx="2348640" cy="952825"/>
          </a:xfrm>
          <a:prstGeom prst="rect">
            <a:avLst/>
          </a:prstGeom>
          <a:solidFill>
            <a:srgbClr val="008B3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字节码解释器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 Interpreter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4BAB15-99B1-41F0-84BA-B40D3A15D520}"/>
              </a:ext>
            </a:extLst>
          </p:cNvPr>
          <p:cNvSpPr txBox="1"/>
          <p:nvPr/>
        </p:nvSpPr>
        <p:spPr>
          <a:xfrm>
            <a:off x="7006119" y="4106622"/>
            <a:ext cx="2348640" cy="9528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zh-CN" altLang="en-US" sz="2800" dirty="0">
                <a:solidFill>
                  <a:srgbClr val="00B0F0"/>
                </a:solidFill>
              </a:rPr>
              <a:t>机器代码</a:t>
            </a:r>
            <a:endParaRPr lang="en-US" altLang="zh-CN" sz="2800" dirty="0">
              <a:solidFill>
                <a:srgbClr val="00B0F0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code</a:t>
            </a:r>
            <a:endParaRPr lang="zh-CN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EAC3A8-B28E-484F-B887-7B8D61E4F10C}"/>
              </a:ext>
            </a:extLst>
          </p:cNvPr>
          <p:cNvSpPr txBox="1"/>
          <p:nvPr/>
        </p:nvSpPr>
        <p:spPr>
          <a:xfrm>
            <a:off x="688988" y="4020781"/>
            <a:ext cx="2348640" cy="685893"/>
          </a:xfrm>
          <a:prstGeom prst="rect">
            <a:avLst/>
          </a:prstGeom>
          <a:solidFill>
            <a:srgbClr val="FE7B06"/>
          </a:solidFill>
        </p:spPr>
        <p:txBody>
          <a:bodyPr wrap="square" rtlCol="0">
            <a:spAutoFit/>
          </a:bodyPr>
          <a:lstStyle>
            <a:defPPr rtl="0">
              <a:defRPr lang="zh-cn"/>
            </a:defPPr>
            <a:lvl1pPr algn="ctr">
              <a:lnSpc>
                <a:spcPts val="24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垃圾收集器</a:t>
            </a:r>
            <a:endParaRPr lang="en-US" altLang="zh-CN" dirty="0"/>
          </a:p>
          <a:p>
            <a:r>
              <a:rPr lang="en-US" altLang="zh-CN" sz="1800" dirty="0"/>
              <a:t>Garbage collector</a:t>
            </a:r>
            <a:endParaRPr lang="zh-CN" altLang="en-US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CAD706-4E4E-499E-BE59-021FAF618503}"/>
              </a:ext>
            </a:extLst>
          </p:cNvPr>
          <p:cNvSpPr txBox="1"/>
          <p:nvPr/>
        </p:nvSpPr>
        <p:spPr>
          <a:xfrm>
            <a:off x="688988" y="2945585"/>
            <a:ext cx="2348640" cy="707886"/>
          </a:xfrm>
          <a:prstGeom prst="rect">
            <a:avLst/>
          </a:prstGeom>
          <a:solidFill>
            <a:srgbClr val="FE7B0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类加载器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Class loader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577931-A8A1-41D0-90CA-67505884E907}"/>
              </a:ext>
            </a:extLst>
          </p:cNvPr>
          <p:cNvSpPr txBox="1"/>
          <p:nvPr/>
        </p:nvSpPr>
        <p:spPr>
          <a:xfrm>
            <a:off x="7719336" y="553515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输入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522106-2811-4EA8-ABCB-6120CF4F5BA5}"/>
              </a:ext>
            </a:extLst>
          </p:cNvPr>
          <p:cNvSpPr txBox="1"/>
          <p:nvPr/>
        </p:nvSpPr>
        <p:spPr>
          <a:xfrm>
            <a:off x="10149839" y="4311821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>
              <a:defRPr sz="2800" b="1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输出 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14FDC7C-E9D2-43E0-B9B6-2483DDAFF6A5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9354759" y="4573431"/>
            <a:ext cx="795080" cy="9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58F2F17-48F5-4EA1-AB31-0516DBFAB598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5212191" y="3646803"/>
            <a:ext cx="2561" cy="445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7BF87EC-769F-4777-B77D-8631314586C7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386511" y="4583035"/>
            <a:ext cx="61960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02BF1EF-205A-4694-9176-E8C0E1C158D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135837" y="3157532"/>
            <a:ext cx="870282" cy="122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0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A10152-F91D-4319-AB05-CBD774E5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83130"/>
            <a:ext cx="11408855" cy="108813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终极冲关与体验已先行开放：</a:t>
            </a:r>
            <a:br>
              <a:rPr lang="en-US" altLang="zh-CN" sz="2400" dirty="0"/>
            </a:br>
            <a:r>
              <a:rPr lang="en-US" altLang="zh-CN" sz="2400" dirty="0">
                <a:hlinkClick r:id="rId2"/>
              </a:rPr>
              <a:t>https://www.educoder.net/shixuns/le7vsf3f/challenges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F0EEC-92CA-4C26-9A97-E14DBCB0F64E}"/>
              </a:ext>
            </a:extLst>
          </p:cNvPr>
          <p:cNvSpPr txBox="1"/>
          <p:nvPr/>
        </p:nvSpPr>
        <p:spPr>
          <a:xfrm>
            <a:off x="7849567" y="1363803"/>
            <a:ext cx="4173261" cy="224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体验终级冲关</a:t>
            </a:r>
            <a:endParaRPr lang="en-US" altLang="zh-CN" sz="240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在命令行体验平台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zh-CN" altLang="en-US" sz="2400" dirty="0"/>
              <a:t>为你准备的环境</a:t>
            </a:r>
            <a:endParaRPr lang="en-US" altLang="zh-CN" sz="2400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研究正赛的全部测试用例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A9B670-1464-4F95-A9B6-D253A281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1198976"/>
            <a:ext cx="7375879" cy="56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347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80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491584" y="1345316"/>
            <a:ext cx="5080541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</a:t>
            </a:r>
            <a:r>
              <a:rPr lang="zh-CN" altLang="en-US" sz="2800" dirty="0"/>
              <a:t>语言的结构化编辑器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语言程序的调试工具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3.</a:t>
            </a:r>
            <a:r>
              <a:rPr lang="zh-CN" altLang="en-US" sz="2800" dirty="0"/>
              <a:t>程序格式化工具　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4.</a:t>
            </a:r>
            <a:r>
              <a:rPr lang="zh-CN" altLang="en-US" sz="2800" dirty="0"/>
              <a:t>语言程序测试工具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5.</a:t>
            </a:r>
            <a:r>
              <a:rPr lang="zh-CN" altLang="en-US" sz="2800" dirty="0"/>
              <a:t>程序理解工具　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6.</a:t>
            </a:r>
            <a:r>
              <a:rPr lang="zh-CN" altLang="en-US" sz="2800" dirty="0"/>
              <a:t>高级语言之间的转换工具</a:t>
            </a:r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E2E82D2B-632C-43B3-A6F7-8CB2E1F26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93" y="1477974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D41A1709-AF6A-426D-BD1B-0B4A18C4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03" y="2962478"/>
            <a:ext cx="1874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形状, 图标&#10;&#10;描述已自动生成">
            <a:extLst>
              <a:ext uri="{FF2B5EF4-FFF2-40B4-BE49-F238E27FC236}">
                <a16:creationId xmlns:a16="http://schemas.microsoft.com/office/drawing/2014/main" id="{31636BFB-0DDC-49EE-9670-A1D9AFD5B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06" y="2511857"/>
            <a:ext cx="1386602" cy="1205516"/>
          </a:xfrm>
          <a:prstGeom prst="rect">
            <a:avLst/>
          </a:prstGeom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F5FAED68-D0AC-440A-A361-6D78E4237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45" y="1525134"/>
            <a:ext cx="2286000" cy="66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91BBA-396B-481C-94A8-A0AF7DA2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89" y="2729869"/>
            <a:ext cx="9255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卡通画&#10;&#10;中度可信度描述已自动生成">
            <a:extLst>
              <a:ext uri="{FF2B5EF4-FFF2-40B4-BE49-F238E27FC236}">
                <a16:creationId xmlns:a16="http://schemas.microsoft.com/office/drawing/2014/main" id="{958DD4B3-4B0F-4A2B-807B-2E76A8FC2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02" y="4399313"/>
            <a:ext cx="6088063" cy="8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68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27BB30-A443-425E-94EE-678E197A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　解释程序和一些软件工具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81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6705BE-5D86-4B57-8A65-2207A89C2051}"/>
              </a:ext>
            </a:extLst>
          </p:cNvPr>
          <p:cNvSpPr txBox="1"/>
          <p:nvPr/>
        </p:nvSpPr>
        <p:spPr>
          <a:xfrm>
            <a:off x="521207" y="1488191"/>
            <a:ext cx="11081291" cy="4536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交叉编译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编译基础设施</a:t>
            </a:r>
            <a:r>
              <a:rPr lang="en-US" altLang="zh-CN" sz="2800" dirty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GCC/Clang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LLVM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ANTLR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FLEX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BISON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48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36903-02FD-4317-AFBE-A124FE2E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71" y="451446"/>
            <a:ext cx="6877119" cy="640080"/>
          </a:xfrm>
        </p:spPr>
        <p:txBody>
          <a:bodyPr/>
          <a:lstStyle/>
          <a:p>
            <a:r>
              <a:rPr lang="en-US" altLang="zh-CN" dirty="0"/>
              <a:t>1.4 PL/0</a:t>
            </a:r>
            <a:r>
              <a:rPr lang="zh-CN" altLang="en-US" dirty="0"/>
              <a:t>语言编译系统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7F1A96-28CB-482D-A46F-A2038B7513DC}"/>
              </a:ext>
            </a:extLst>
          </p:cNvPr>
          <p:cNvSpPr txBox="1"/>
          <p:nvPr/>
        </p:nvSpPr>
        <p:spPr>
          <a:xfrm>
            <a:off x="357189" y="1410019"/>
            <a:ext cx="1144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由</a:t>
            </a:r>
            <a:r>
              <a:rPr lang="en-US" altLang="zh-CN" sz="2800" dirty="0"/>
              <a:t>1984</a:t>
            </a:r>
            <a:r>
              <a:rPr lang="zh-CN" altLang="en-US" sz="2800" dirty="0"/>
              <a:t>年图灵奖得主</a:t>
            </a:r>
            <a:r>
              <a:rPr lang="en-US" altLang="zh-CN" sz="2800" dirty="0"/>
              <a:t>Niklaus Wirth</a:t>
            </a:r>
            <a:r>
              <a:rPr lang="zh-CN" altLang="en-US" sz="2800" dirty="0"/>
              <a:t>，</a:t>
            </a:r>
            <a:r>
              <a:rPr lang="en-US" altLang="zh-CN" sz="2800" dirty="0"/>
              <a:t>PASCAL</a:t>
            </a:r>
            <a:r>
              <a:rPr lang="zh-CN" altLang="en-US" sz="2800" dirty="0"/>
              <a:t>之父编写</a:t>
            </a:r>
            <a:endParaRPr lang="en-US" altLang="zh-CN" sz="2800" dirty="0"/>
          </a:p>
          <a:p>
            <a:pPr algn="l">
              <a:lnSpc>
                <a:spcPts val="36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     Algorithm + Data Structures = Programs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PL/0</a:t>
            </a:r>
            <a:r>
              <a:rPr lang="zh-CN" altLang="en-US" sz="2800" dirty="0"/>
              <a:t>编译系统 ：编译程序 </a:t>
            </a:r>
            <a:r>
              <a:rPr lang="en-US" altLang="zh-CN" sz="2800" dirty="0"/>
              <a:t>+ </a:t>
            </a:r>
            <a:r>
              <a:rPr lang="zh-CN" altLang="en-US" sz="2800" dirty="0"/>
              <a:t>解释程序 </a:t>
            </a:r>
            <a:endParaRPr lang="en-US" altLang="zh-CN" sz="28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C2A720-4BCC-4394-884F-4D540121F58E}"/>
              </a:ext>
            </a:extLst>
          </p:cNvPr>
          <p:cNvGrpSpPr/>
          <p:nvPr/>
        </p:nvGrpSpPr>
        <p:grpSpPr>
          <a:xfrm>
            <a:off x="3242257" y="4755484"/>
            <a:ext cx="4801983" cy="1384994"/>
            <a:chOff x="1066800" y="3733800"/>
            <a:chExt cx="4357710" cy="10551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01C45D-412F-4148-8FA5-2A3C12B22ABA}"/>
                </a:ext>
              </a:extLst>
            </p:cNvPr>
            <p:cNvSpPr txBox="1"/>
            <p:nvPr/>
          </p:nvSpPr>
          <p:spPr>
            <a:xfrm>
              <a:off x="1137734" y="3800512"/>
              <a:ext cx="716002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PL/0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F24EAA-2FCA-45BA-B8CB-2D4BCD393B31}"/>
                </a:ext>
              </a:extLst>
            </p:cNvPr>
            <p:cNvSpPr txBox="1"/>
            <p:nvPr/>
          </p:nvSpPr>
          <p:spPr>
            <a:xfrm>
              <a:off x="3990646" y="3800513"/>
              <a:ext cx="1433864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B050"/>
                  </a:solidFill>
                </a:rPr>
                <a:t>类</a:t>
              </a:r>
              <a:r>
                <a:rPr lang="en-US" altLang="zh-CN" sz="2400" dirty="0">
                  <a:solidFill>
                    <a:srgbClr val="00B050"/>
                  </a:solidFill>
                </a:rPr>
                <a:t>P-CODE</a:t>
              </a:r>
              <a:endParaRPr lang="zh-CN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018F33-23F9-44F2-BE85-0E6A6646DC7E}"/>
                </a:ext>
              </a:extLst>
            </p:cNvPr>
            <p:cNvSpPr txBox="1"/>
            <p:nvPr/>
          </p:nvSpPr>
          <p:spPr>
            <a:xfrm>
              <a:off x="2094064" y="4418969"/>
              <a:ext cx="2104945" cy="35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PASCAL/C/JAVA</a:t>
              </a:r>
              <a:endParaRPr lang="zh-CN" altLang="en-US" sz="2400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344D59D-381B-41DF-9093-F5483E910681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4344402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C368949-136D-45C4-BE9E-AE26BA7A180E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58113B3-8D74-439B-AF36-7CFB6A50B60B}"/>
                </a:ext>
              </a:extLst>
            </p:cNvPr>
            <p:cNvCxnSpPr/>
            <p:nvPr/>
          </p:nvCxnSpPr>
          <p:spPr bwMode="auto">
            <a:xfrm>
              <a:off x="1066800" y="4236936"/>
              <a:ext cx="1040155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A98874-8F19-4D71-BC1A-DCAAA4DF469E}"/>
                </a:ext>
              </a:extLst>
            </p:cNvPr>
            <p:cNvCxnSpPr/>
            <p:nvPr/>
          </p:nvCxnSpPr>
          <p:spPr bwMode="auto">
            <a:xfrm>
              <a:off x="2106955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BE1BB2-A757-4BEB-A6B5-DF0F50127175}"/>
                </a:ext>
              </a:extLst>
            </p:cNvPr>
            <p:cNvCxnSpPr/>
            <p:nvPr/>
          </p:nvCxnSpPr>
          <p:spPr bwMode="auto">
            <a:xfrm>
              <a:off x="2106955" y="4788932"/>
              <a:ext cx="1991067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29F175C-41CC-41F7-85AE-E7A47D4581FE}"/>
                </a:ext>
              </a:extLst>
            </p:cNvPr>
            <p:cNvCxnSpPr/>
            <p:nvPr/>
          </p:nvCxnSpPr>
          <p:spPr bwMode="auto">
            <a:xfrm flipV="1">
              <a:off x="4098022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9D705C8-4323-4FB2-BE98-29B6F23C4C91}"/>
                </a:ext>
              </a:extLst>
            </p:cNvPr>
            <p:cNvCxnSpPr/>
            <p:nvPr/>
          </p:nvCxnSpPr>
          <p:spPr bwMode="auto">
            <a:xfrm>
              <a:off x="4098022" y="4236936"/>
              <a:ext cx="1313180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5B20208-33EF-477C-B272-53E5BF54070C}"/>
                </a:ext>
              </a:extLst>
            </p:cNvPr>
            <p:cNvCxnSpPr/>
            <p:nvPr/>
          </p:nvCxnSpPr>
          <p:spPr bwMode="auto">
            <a:xfrm flipV="1">
              <a:off x="5411202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图片 35" descr="图表&#10;&#10;描述已自动生成">
            <a:extLst>
              <a:ext uri="{FF2B5EF4-FFF2-40B4-BE49-F238E27FC236}">
                <a16:creationId xmlns:a16="http://schemas.microsoft.com/office/drawing/2014/main" id="{790B9A32-FE10-4D2A-A42A-22B04D3D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67519"/>
          <a:stretch/>
        </p:blipFill>
        <p:spPr>
          <a:xfrm>
            <a:off x="2470875" y="3701621"/>
            <a:ext cx="6767033" cy="792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ADD1FA-6048-4A2C-ADC3-65F97B929B60}"/>
              </a:ext>
            </a:extLst>
          </p:cNvPr>
          <p:cNvSpPr txBox="1"/>
          <p:nvPr/>
        </p:nvSpPr>
        <p:spPr>
          <a:xfrm>
            <a:off x="839533" y="3191530"/>
            <a:ext cx="218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PL/0</a:t>
            </a:r>
            <a:r>
              <a:rPr lang="zh-CN" altLang="en-US" sz="2800" b="1" dirty="0">
                <a:solidFill>
                  <a:srgbClr val="D247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源程序</a:t>
            </a:r>
            <a:endParaRPr lang="zh-CN" altLang="en-US" sz="2800" b="1" dirty="0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6694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51" y="1380768"/>
            <a:ext cx="7991475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914400" lvl="1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数据类型只有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整数类型</a:t>
            </a:r>
            <a:endParaRPr lang="zh-CN" altLang="en-US" sz="28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数据结构只支持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简单变量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常数</a:t>
            </a:r>
          </a:p>
          <a:p>
            <a:pPr lvl="1" algn="l" eaLnBrk="1" hangingPunct="1"/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所支持的数字为最长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9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位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的十进制数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标识符的有效长度为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标识符引用前先要声明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过程无参数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过程可嵌套，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最多嵌套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3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层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过程可递归调用</a:t>
            </a:r>
          </a:p>
          <a:p>
            <a:pPr marL="628650" lvl="1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内层过程可以引用包围它的外层过程的标识符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71F66E-4E37-4482-911F-87A15A3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语言的规则 </a:t>
            </a:r>
          </a:p>
        </p:txBody>
      </p:sp>
    </p:spTree>
    <p:extLst>
      <p:ext uri="{BB962C8B-B14F-4D97-AF65-F5344CB8AC3E}">
        <p14:creationId xmlns:p14="http://schemas.microsoft.com/office/powerpoint/2010/main" val="7226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CD96E-576A-44E2-9235-91A42E77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1.4.1 PL/0</a:t>
            </a:r>
            <a:r>
              <a:rPr lang="zh-CN" altLang="en-US" dirty="0"/>
              <a:t>语言编译系统组成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1B213B7B-A431-4B05-8F96-6D8941CE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2" y="4257673"/>
            <a:ext cx="1618048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输入数据</a:t>
            </a:r>
            <a:endParaRPr lang="zh-CN" altLang="en-US" sz="2800" b="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5A04725E-6154-4F6B-99CE-BEB2B5E64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646" y="4251324"/>
            <a:ext cx="162446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 rtl="0">
              <a:defRPr lang="zh-cn"/>
            </a:defPPr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 kumimoji="1" sz="2800" b="1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/>
              <a:t>输出数据</a:t>
            </a: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7351A743-743F-48D6-AF59-0A002BE2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619" y="1458023"/>
            <a:ext cx="18732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PL/0 </a:t>
            </a: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E2DEE5D0-E29B-47E6-B80F-AEF8263F0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171" y="3059827"/>
            <a:ext cx="251936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P-code</a:t>
            </a:r>
            <a:r>
              <a:rPr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</a:p>
        </p:txBody>
      </p:sp>
      <p:sp>
        <p:nvSpPr>
          <p:cNvPr id="14" name="Text Box 42">
            <a:extLst>
              <a:ext uri="{FF2B5EF4-FFF2-40B4-BE49-F238E27FC236}">
                <a16:creationId xmlns:a16="http://schemas.microsoft.com/office/drawing/2014/main" id="{4CA1992E-0A58-4C31-9CB1-C2228899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2149476"/>
            <a:ext cx="2160588" cy="4247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400" b="0" dirty="0">
                <a:latin typeface="Arial" panose="020B0604020202020204" pitchFamily="34" charset="0"/>
              </a:rPr>
              <a:t>PL/0 </a:t>
            </a:r>
            <a:r>
              <a:rPr lang="zh-CN" altLang="en-US" sz="2400" dirty="0">
                <a:latin typeface="Arial" panose="020B0604020202020204" pitchFamily="34" charset="0"/>
              </a:rPr>
              <a:t>编译程序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2FE267B4-9476-4110-9282-BE82D42DA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141" y="4341812"/>
            <a:ext cx="2651831" cy="3693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类 </a:t>
            </a:r>
            <a:r>
              <a:rPr lang="en-US" altLang="zh-CN" sz="2000" b="0">
                <a:latin typeface="Arial" panose="020B0604020202020204" pitchFamily="34" charset="0"/>
              </a:rPr>
              <a:t>P-code </a:t>
            </a:r>
            <a:r>
              <a:rPr lang="zh-CN" altLang="en-US" sz="2000">
                <a:latin typeface="Arial" panose="020B0604020202020204" pitchFamily="34" charset="0"/>
              </a:rPr>
              <a:t>解释程序</a:t>
            </a:r>
          </a:p>
        </p:txBody>
      </p:sp>
      <p:sp>
        <p:nvSpPr>
          <p:cNvPr id="19" name="Text Box 51">
            <a:extLst>
              <a:ext uri="{FF2B5EF4-FFF2-40B4-BE49-F238E27FC236}">
                <a16:creationId xmlns:a16="http://schemas.microsoft.com/office/drawing/2014/main" id="{EB8C05BA-BF7F-40A1-ADFE-F5C53E5D0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693" y="5106481"/>
            <a:ext cx="309721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</a:rPr>
              <a:t>P-code</a:t>
            </a:r>
            <a:r>
              <a:rPr lang="en-US" altLang="zh-CN" sz="2800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虚拟机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3A9099-D6AE-443F-B2FF-F42FAFE3D80B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>
            <a:off x="5887244" y="1938154"/>
            <a:ext cx="0" cy="21132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250BB4-DDA0-4DA7-AE5B-A0A406D6FAC5}"/>
              </a:ext>
            </a:extLst>
          </p:cNvPr>
          <p:cNvCxnSpPr>
            <a:stCxn id="14" idx="2"/>
          </p:cNvCxnSpPr>
          <p:nvPr/>
        </p:nvCxnSpPr>
        <p:spPr bwMode="auto">
          <a:xfrm flipH="1">
            <a:off x="5883853" y="2574208"/>
            <a:ext cx="3391" cy="36988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DDCD4B0-3ADC-45B6-A2F2-F63ACA0F1B0F}"/>
              </a:ext>
            </a:extLst>
          </p:cNvPr>
          <p:cNvCxnSpPr>
            <a:stCxn id="13" idx="2"/>
            <a:endCxn id="17" idx="0"/>
          </p:cNvCxnSpPr>
          <p:nvPr/>
        </p:nvCxnSpPr>
        <p:spPr bwMode="auto">
          <a:xfrm>
            <a:off x="5883853" y="3539958"/>
            <a:ext cx="8204" cy="80185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2EDC37D-4F14-4D41-8ACE-8CDC8464F87B}"/>
              </a:ext>
            </a:extLst>
          </p:cNvPr>
          <p:cNvSpPr/>
          <p:nvPr/>
        </p:nvSpPr>
        <p:spPr bwMode="auto">
          <a:xfrm>
            <a:off x="4191001" y="3970338"/>
            <a:ext cx="3339905" cy="1668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D5448DC-45AE-46EE-B52A-66E96EB41D74}"/>
              </a:ext>
            </a:extLst>
          </p:cNvPr>
          <p:cNvCxnSpPr>
            <a:stCxn id="10" idx="3"/>
            <a:endCxn id="17" idx="1"/>
          </p:cNvCxnSpPr>
          <p:nvPr/>
        </p:nvCxnSpPr>
        <p:spPr bwMode="auto">
          <a:xfrm>
            <a:off x="4004060" y="4520374"/>
            <a:ext cx="562081" cy="610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E35D086-BE9B-440D-88C7-E45F54E872A3}"/>
              </a:ext>
            </a:extLst>
          </p:cNvPr>
          <p:cNvCxnSpPr>
            <a:stCxn id="17" idx="3"/>
            <a:endCxn id="11" idx="1"/>
          </p:cNvCxnSpPr>
          <p:nvPr/>
        </p:nvCxnSpPr>
        <p:spPr bwMode="auto">
          <a:xfrm flipV="1">
            <a:off x="7217972" y="4514025"/>
            <a:ext cx="1030674" cy="1245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748072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A4C3A3-9C5A-43C2-A99E-AFCBB498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487632"/>
            <a:ext cx="6877119" cy="640080"/>
          </a:xfrm>
        </p:spPr>
        <p:txBody>
          <a:bodyPr/>
          <a:lstStyle/>
          <a:p>
            <a:r>
              <a:rPr lang="en-US" altLang="zh-CN" dirty="0"/>
              <a:t>1.4.2 PL/0</a:t>
            </a:r>
            <a:r>
              <a:rPr lang="zh-CN" altLang="en-US" dirty="0"/>
              <a:t>语言： </a:t>
            </a:r>
            <a:r>
              <a:rPr lang="en-US" altLang="zh-CN" dirty="0"/>
              <a:t>PASCAL</a:t>
            </a:r>
            <a:r>
              <a:rPr lang="zh-CN" altLang="en-US" dirty="0"/>
              <a:t>的一个子集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8DD19921-2E67-4961-98FD-9723EEE3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69" y="2357443"/>
            <a:ext cx="37147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var m, n, r, q;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{ </a:t>
            </a:r>
            <a:r>
              <a:rPr lang="zh-CN" altLang="en-US" sz="1800" dirty="0">
                <a:latin typeface="Arial" panose="020B0604020202020204" pitchFamily="34" charset="0"/>
              </a:rPr>
              <a:t>计算</a:t>
            </a:r>
            <a:r>
              <a:rPr lang="en-US" altLang="zh-CN" sz="1800" dirty="0">
                <a:latin typeface="Arial" panose="020B0604020202020204" pitchFamily="34" charset="0"/>
              </a:rPr>
              <a:t>m</a:t>
            </a:r>
            <a:r>
              <a:rPr lang="zh-CN" altLang="en-US" sz="1800" dirty="0">
                <a:latin typeface="Arial" panose="020B0604020202020204" pitchFamily="34" charset="0"/>
              </a:rPr>
              <a:t>和</a:t>
            </a:r>
            <a:r>
              <a:rPr lang="en-US" altLang="zh-CN" sz="1800" dirty="0">
                <a:latin typeface="Arial" panose="020B0604020202020204" pitchFamily="34" charset="0"/>
              </a:rPr>
              <a:t>n</a:t>
            </a:r>
            <a:r>
              <a:rPr lang="zh-CN" altLang="en-US" sz="1800" dirty="0">
                <a:latin typeface="Arial" panose="020B0604020202020204" pitchFamily="34" charset="0"/>
              </a:rPr>
              <a:t>的最大公约数 </a:t>
            </a:r>
            <a:r>
              <a:rPr lang="en-US" altLang="zh-CN" sz="1800" dirty="0">
                <a:latin typeface="Arial" panose="020B0604020202020204" pitchFamily="34" charset="0"/>
              </a:rPr>
              <a:t>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procedure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while r#0  do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q := m /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 r := m - q *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end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EB73C9F5-CE0B-4A67-945A-937DBE31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976" y="1704119"/>
            <a:ext cx="33337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read(m);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read(n);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{ </a:t>
            </a:r>
            <a:r>
              <a:rPr lang="zh-CN" altLang="en-US" sz="1800" dirty="0">
                <a:latin typeface="Arial" panose="020B0604020202020204" pitchFamily="34" charset="0"/>
              </a:rPr>
              <a:t>为了方便，规定</a:t>
            </a:r>
            <a:r>
              <a:rPr lang="en-US" altLang="zh-CN" sz="1800" dirty="0">
                <a:latin typeface="Arial" panose="020B0604020202020204" pitchFamily="34" charset="0"/>
              </a:rPr>
              <a:t>m &gt;= n 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if m &lt; n then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r := m;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r:=1;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call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write(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sz="1800" dirty="0">
                <a:latin typeface="Arial" panose="020B0604020202020204" pitchFamily="34" charset="0"/>
              </a:rPr>
              <a:t>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end.</a:t>
            </a: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4" name="Text Box 27">
            <a:hlinkClick r:id="rId2" action="ppaction://hlinksldjump"/>
            <a:extLst>
              <a:ext uri="{FF2B5EF4-FFF2-40B4-BE49-F238E27FC236}">
                <a16:creationId xmlns:a16="http://schemas.microsoft.com/office/drawing/2014/main" id="{271EBBA5-A0BD-469A-9281-688F5569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55" y="1421902"/>
            <a:ext cx="3887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800080"/>
                </a:solidFill>
              </a:rPr>
              <a:t> </a:t>
            </a:r>
            <a:r>
              <a:rPr lang="zh-CN" altLang="en-US" dirty="0">
                <a:solidFill>
                  <a:srgbClr val="800080"/>
                </a:solidFill>
              </a:rPr>
              <a:t>计算最大公约数 </a:t>
            </a: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3EEF8DCF-BE1C-4697-9A9A-4A31FD030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00786"/>
              </p:ext>
            </p:extLst>
          </p:nvPr>
        </p:nvGraphicFramePr>
        <p:xfrm>
          <a:off x="8781879" y="3963780"/>
          <a:ext cx="24193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1">
                  <a:extLst>
                    <a:ext uri="{9D8B030D-6E8A-4147-A177-3AD203B41FA5}">
                      <a16:colId xmlns:a16="http://schemas.microsoft.com/office/drawing/2014/main" val="506527903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3784624689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44648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1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1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31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79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109BF-6EB4-48C3-A8B5-4A79609C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语法描述图：程序与分程序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86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B3AB9-6EED-4B3E-9A3E-0009CCE5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1634783"/>
            <a:ext cx="3176590" cy="547688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D079DB0-6051-4662-81D4-FBC8E6A57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8" y="2372638"/>
            <a:ext cx="5029200" cy="43107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61">
            <a:extLst>
              <a:ext uri="{FF2B5EF4-FFF2-40B4-BE49-F238E27FC236}">
                <a16:creationId xmlns:a16="http://schemas.microsoft.com/office/drawing/2014/main" id="{ECA0D9B0-22EE-4A59-B935-E53FA214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" y="1148357"/>
            <a:ext cx="10424320" cy="533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&gt;.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[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 ,&lt;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 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常量定义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 ,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 ;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&gt;|&lt;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过程首部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分程序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&gt;{;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过程说明部分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}; </a:t>
            </a:r>
          </a:p>
          <a:p>
            <a:pPr algn="l"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过程首部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</a:t>
            </a:r>
            <a:r>
              <a:rPr lang="en-US" altLang="zh-CN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PROCEDURE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B5D63B-5704-43B3-812E-D174404D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398EDC7-2797-425E-9191-C6F133024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26" y="1478127"/>
            <a:ext cx="10170074" cy="42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当型循环语句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过程调用语句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BEGIN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 END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ODD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[+ | -]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::=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{&lt;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乘法运算符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&gt;} </a:t>
            </a: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 ::= 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| ‘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‘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8740BA-0BC7-4B09-8535-D5EA06ED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37560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87C6FC71-AF4D-4A80-90FC-07020714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" y="1263585"/>
            <a:ext cx="9579769" cy="533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+ | -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* | /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= | # | &lt; | &lt;= | &gt; | &gt;=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IF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THEN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过程调用语句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CALL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当型循环语句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WHILE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DO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READ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{,&lt;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写语句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::= WRITE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（’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{, 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&gt;} ‘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）’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字母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a | b | … | X | Y | Z</a:t>
            </a:r>
          </a:p>
          <a:p>
            <a:pPr eaLnBrk="1" hangingPunct="1">
              <a:lnSpc>
                <a:spcPts val="36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::= 0 | 1 | 2 | … | 8 | 9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BC22E7-6BC2-4DE1-AB1E-442205D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语言的 </a:t>
            </a:r>
            <a:r>
              <a:rPr lang="en-US" altLang="zh-CN" dirty="0"/>
              <a:t>EBNF </a:t>
            </a:r>
            <a:r>
              <a:rPr lang="zh-CN" altLang="en-US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12945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A10152-F91D-4319-AB05-CBD774E5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教材及参考书目：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 descr="图片包含 应用程序&#10;&#10;描述已自动生成">
            <a:extLst>
              <a:ext uri="{FF2B5EF4-FFF2-40B4-BE49-F238E27FC236}">
                <a16:creationId xmlns:a16="http://schemas.microsoft.com/office/drawing/2014/main" id="{49AFBBC7-0456-45DF-8E0C-99F6978E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26" y="1428382"/>
            <a:ext cx="3505200" cy="49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61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6" y="1515279"/>
            <a:ext cx="113585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13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个保留字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const,var,procedure,begin,end,</a:t>
            </a:r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odd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,if,then,call,while,do,read,write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个运算符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+ -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* 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/ &lt; &lt;= &gt; &gt;= # = := 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个界符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(  )  ,  ;  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930394-F417-465F-8DB7-1664A2F9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 </a:t>
            </a:r>
            <a:r>
              <a:rPr lang="zh-CN" altLang="en-US" dirty="0"/>
              <a:t>语言词法概括：</a:t>
            </a:r>
          </a:p>
        </p:txBody>
      </p:sp>
    </p:spTree>
    <p:extLst>
      <p:ext uri="{BB962C8B-B14F-4D97-AF65-F5344CB8AC3E}">
        <p14:creationId xmlns:p14="http://schemas.microsoft.com/office/powerpoint/2010/main" val="21217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14A4A1-0D91-4AF8-A32B-B2384347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类</a:t>
            </a:r>
            <a:r>
              <a:rPr lang="en-US" altLang="zh-CN" dirty="0"/>
              <a:t>P-CODE</a:t>
            </a:r>
            <a:r>
              <a:rPr lang="zh-CN" altLang="en-US" dirty="0"/>
              <a:t>语言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8C81A9-A27D-4270-A3B0-668863851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762" y="6394303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6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D172291-C734-4610-8ED7-23DB4B4A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4962" y="6394303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7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4C5DB88-E1C0-47BB-9C2A-367A1B33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62" y="6394303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8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22AA357-161F-4F05-B802-D48101EA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562" y="6394303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9" name="Text Box 38">
            <a:extLst>
              <a:ext uri="{FF2B5EF4-FFF2-40B4-BE49-F238E27FC236}">
                <a16:creationId xmlns:a16="http://schemas.microsoft.com/office/drawing/2014/main" id="{C2B99FE0-4114-4A12-9167-6D2539940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07" y="1465857"/>
            <a:ext cx="11094531" cy="329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一种</a:t>
            </a: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栈式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结构的</a:t>
            </a: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虚拟机</a:t>
            </a:r>
            <a:endParaRPr lang="en-US" altLang="zh-CN" sz="28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栈式存储器</a:t>
            </a:r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有四个控制寄存器：</a:t>
            </a:r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指令寄存器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指令地址寄存器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栈顶寄存器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基址寄存器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  <a:p>
            <a:pPr marL="800100" lvl="1" indent="-342900" algn="l" eaLnBrk="1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800" b="0" dirty="0">
                <a:solidFill>
                  <a:srgbClr val="FF0000"/>
                </a:solidFill>
                <a:latin typeface="Arial" panose="020B0604020202020204" pitchFamily="34" charset="0"/>
              </a:rPr>
              <a:t>算逻运算都在栈顶进行</a:t>
            </a:r>
          </a:p>
          <a:p>
            <a:pPr lvl="1" algn="l" eaLnBrk="1" hangingPunct="1">
              <a:lnSpc>
                <a:spcPts val="3600"/>
              </a:lnSpc>
              <a:buFont typeface="Symbol" panose="05050102010706020507" pitchFamily="18" charset="2"/>
              <a:buNone/>
            </a:pPr>
            <a:endParaRPr lang="zh-CN" altLang="en-US" sz="2800" b="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ts val="36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</a:rPr>
              <a:t>指令格式</a:t>
            </a:r>
          </a:p>
        </p:txBody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E390B9A9-4666-4FA7-90EF-7A1D7C5B3647}"/>
              </a:ext>
            </a:extLst>
          </p:cNvPr>
          <p:cNvGrpSpPr>
            <a:grpSpLocks/>
          </p:cNvGrpSpPr>
          <p:nvPr/>
        </p:nvGrpSpPr>
        <p:grpSpPr bwMode="auto">
          <a:xfrm>
            <a:off x="3445416" y="4157531"/>
            <a:ext cx="3048000" cy="601663"/>
            <a:chOff x="2412" y="2614"/>
            <a:chExt cx="1920" cy="379"/>
          </a:xfrm>
        </p:grpSpPr>
        <p:sp>
          <p:nvSpPr>
            <p:cNvPr id="11" name="Rectangle 40">
              <a:extLst>
                <a:ext uri="{FF2B5EF4-FFF2-40B4-BE49-F238E27FC236}">
                  <a16:creationId xmlns:a16="http://schemas.microsoft.com/office/drawing/2014/main" id="{E15CA2CC-F21E-4EDD-9C3D-17C18331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657"/>
              <a:ext cx="1920" cy="33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/>
            </a:p>
          </p:txBody>
        </p:sp>
        <p:sp>
          <p:nvSpPr>
            <p:cNvPr id="12" name="Line 41">
              <a:extLst>
                <a:ext uri="{FF2B5EF4-FFF2-40B4-BE49-F238E27FC236}">
                  <a16:creationId xmlns:a16="http://schemas.microsoft.com/office/drawing/2014/main" id="{A612311A-5CAC-4303-8C32-66EA44F66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BCC5D532-86B5-4FA8-B31F-532FCC82B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4" name="Text Box 43">
              <a:extLst>
                <a:ext uri="{FF2B5EF4-FFF2-40B4-BE49-F238E27FC236}">
                  <a16:creationId xmlns:a16="http://schemas.microsoft.com/office/drawing/2014/main" id="{A217683C-E52A-4BE5-8246-E1EEFEC0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614"/>
              <a:ext cx="15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5" name="Text Box 44">
            <a:extLst>
              <a:ext uri="{FF2B5EF4-FFF2-40B4-BE49-F238E27FC236}">
                <a16:creationId xmlns:a16="http://schemas.microsoft.com/office/drawing/2014/main" id="{23EB8352-3297-4E31-ABFA-491464FF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4" y="4927606"/>
            <a:ext cx="7105644" cy="162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：  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操作码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层次差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0" dirty="0">
                <a:latin typeface="Times New Roman" panose="02020603050405020304" pitchFamily="18" charset="0"/>
              </a:rPr>
              <a:t>（标识符引用层减去定义层）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不同的指令含义不同</a:t>
            </a:r>
          </a:p>
        </p:txBody>
      </p:sp>
    </p:spTree>
    <p:extLst>
      <p:ext uri="{BB962C8B-B14F-4D97-AF65-F5344CB8AC3E}">
        <p14:creationId xmlns:p14="http://schemas.microsoft.com/office/powerpoint/2010/main" val="620921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ADF6B-A15F-4D12-976F-B7B15910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B4C1829-5D17-40F6-B8CC-AFEAB76EA7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92</a:t>
            </a:fld>
            <a:endParaRPr lang="en-US" altLang="zh-CN"/>
          </a:p>
          <a:p>
            <a:endParaRPr lang="en-US" altLang="zh-CN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EAA7AA8-8C56-43A2-BF0D-DB267484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6301"/>
              </p:ext>
            </p:extLst>
          </p:nvPr>
        </p:nvGraphicFramePr>
        <p:xfrm>
          <a:off x="1387992" y="241846"/>
          <a:ext cx="8763001" cy="65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14">
                  <a:extLst>
                    <a:ext uri="{9D8B030D-6E8A-4147-A177-3AD203B41FA5}">
                      <a16:colId xmlns:a16="http://schemas.microsoft.com/office/drawing/2014/main" val="2537938255"/>
                    </a:ext>
                  </a:extLst>
                </a:gridCol>
                <a:gridCol w="1585686">
                  <a:extLst>
                    <a:ext uri="{9D8B030D-6E8A-4147-A177-3AD203B41FA5}">
                      <a16:colId xmlns:a16="http://schemas.microsoft.com/office/drawing/2014/main" val="4108940821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196057230"/>
                    </a:ext>
                  </a:extLst>
                </a:gridCol>
              </a:tblGrid>
              <a:tr h="290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指令分类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指令格式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指令功能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122825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调用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INT 0  A</a:t>
                      </a:r>
                    </a:p>
                    <a:p>
                      <a:r>
                        <a:rPr lang="en-US" altLang="zh-CN" sz="1600" dirty="0"/>
                        <a:t>OPR 0 0</a:t>
                      </a:r>
                    </a:p>
                    <a:p>
                      <a:r>
                        <a:rPr lang="en-US" altLang="zh-CN" sz="1600" dirty="0"/>
                        <a:t>CALL L A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栈顶分配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个单元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Return</a:t>
                      </a:r>
                    </a:p>
                    <a:p>
                      <a:r>
                        <a:rPr lang="zh-CN" altLang="en-US" sz="1600" dirty="0"/>
                        <a:t>调用地址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的过程</a:t>
                      </a:r>
                      <a:r>
                        <a:rPr lang="en-US" altLang="zh-CN" sz="1600" dirty="0"/>
                        <a:t>,L</a:t>
                      </a:r>
                      <a:r>
                        <a:rPr lang="zh-CN" altLang="en-US" sz="1600" dirty="0"/>
                        <a:t>为层差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375202281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存取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LIT 0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LOD L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STO L 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变量值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栈顶值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变量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945154220"/>
                  </a:ext>
                </a:extLst>
              </a:tr>
              <a:tr h="56972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一元比较运算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 </a:t>
                      </a:r>
                    </a:p>
                    <a:p>
                      <a:r>
                        <a:rPr lang="en-US" altLang="zh-CN" sz="1600" dirty="0"/>
                        <a:t>OPR 0 6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*(-1)</a:t>
                      </a:r>
                    </a:p>
                    <a:p>
                      <a:r>
                        <a:rPr lang="en-US" altLang="zh-CN" sz="1600" dirty="0"/>
                        <a:t>Odd(T)  0= true, 1=false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11366586"/>
                  </a:ext>
                </a:extLst>
              </a:tr>
              <a:tr h="105806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二元运算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2 </a:t>
                      </a:r>
                    </a:p>
                    <a:p>
                      <a:r>
                        <a:rPr lang="en-US" altLang="zh-CN" sz="1600" dirty="0"/>
                        <a:t>OPR 0 3 </a:t>
                      </a:r>
                    </a:p>
                    <a:p>
                      <a:r>
                        <a:rPr lang="en-US" altLang="zh-CN" sz="1600" dirty="0"/>
                        <a:t>OPR 0 4 </a:t>
                      </a:r>
                    </a:p>
                    <a:p>
                      <a:r>
                        <a:rPr lang="en-US" altLang="zh-CN" sz="1600" dirty="0"/>
                        <a:t>OPR 0 5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+</a:t>
                      </a:r>
                    </a:p>
                    <a:p>
                      <a:r>
                        <a:rPr lang="en-US" altLang="zh-CN" sz="1600" dirty="0"/>
                        <a:t>-</a:t>
                      </a:r>
                    </a:p>
                    <a:p>
                      <a:r>
                        <a:rPr lang="en-US" altLang="zh-CN" sz="1600" dirty="0"/>
                        <a:t>*</a:t>
                      </a:r>
                    </a:p>
                    <a:p>
                      <a:r>
                        <a:rPr lang="en-US" altLang="zh-CN" sz="1600" dirty="0"/>
                        <a:t>/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29605623"/>
                  </a:ext>
                </a:extLst>
              </a:tr>
              <a:tr h="133479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二元比较</a:t>
                      </a:r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8 </a:t>
                      </a:r>
                    </a:p>
                    <a:p>
                      <a:r>
                        <a:rPr lang="en-US" altLang="zh-CN" sz="1600" dirty="0"/>
                        <a:t>OPR 0 9 </a:t>
                      </a:r>
                    </a:p>
                    <a:p>
                      <a:r>
                        <a:rPr lang="en-US" altLang="zh-CN" sz="1600" dirty="0"/>
                        <a:t>OPR 0 10 </a:t>
                      </a:r>
                    </a:p>
                    <a:p>
                      <a:r>
                        <a:rPr lang="en-US" altLang="zh-CN" sz="1600" dirty="0"/>
                        <a:t>OPR 0 11</a:t>
                      </a:r>
                    </a:p>
                    <a:p>
                      <a:r>
                        <a:rPr lang="en-US" altLang="zh-CN" sz="1600" dirty="0"/>
                        <a:t>OPR 0 12</a:t>
                      </a:r>
                    </a:p>
                    <a:p>
                      <a:r>
                        <a:rPr lang="en-US" altLang="zh-CN" sz="1600" dirty="0"/>
                        <a:t>OPR 0 13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=</a:t>
                      </a:r>
                    </a:p>
                    <a:p>
                      <a:r>
                        <a:rPr lang="en-US" altLang="zh-CN" sz="1600" dirty="0"/>
                        <a:t>#</a:t>
                      </a:r>
                    </a:p>
                    <a:p>
                      <a:r>
                        <a:rPr lang="en-US" altLang="zh-CN" sz="1600" dirty="0"/>
                        <a:t>&lt;</a:t>
                      </a:r>
                    </a:p>
                    <a:p>
                      <a:r>
                        <a:rPr lang="en-US" altLang="zh-CN" sz="1600" dirty="0"/>
                        <a:t>&gt;=</a:t>
                      </a:r>
                    </a:p>
                    <a:p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&lt;=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227531897"/>
                  </a:ext>
                </a:extLst>
              </a:tr>
              <a:tr h="4991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转移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JMP 0 A</a:t>
                      </a:r>
                    </a:p>
                    <a:p>
                      <a:r>
                        <a:rPr lang="en-US" altLang="zh-CN" sz="1600" dirty="0"/>
                        <a:t>JPC 0 A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无条件转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True</a:t>
                      </a:r>
                      <a:r>
                        <a:rPr lang="zh-CN" altLang="en-US" sz="1600" dirty="0"/>
                        <a:t>转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150576236"/>
                  </a:ext>
                </a:extLst>
              </a:tr>
              <a:tr h="7080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输入输出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14 </a:t>
                      </a:r>
                    </a:p>
                    <a:p>
                      <a:r>
                        <a:rPr lang="en-US" altLang="zh-CN" sz="1600" dirty="0"/>
                        <a:t>OPR 0 15</a:t>
                      </a:r>
                    </a:p>
                    <a:p>
                      <a:r>
                        <a:rPr lang="en-US" altLang="zh-CN" sz="1600" dirty="0"/>
                        <a:t>OPR 0 16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Write(</a:t>
                      </a:r>
                      <a:r>
                        <a:rPr lang="zh-CN" altLang="en-US" sz="1600" dirty="0"/>
                        <a:t>栈顶</a:t>
                      </a:r>
                      <a:r>
                        <a:rPr lang="en-US" altLang="zh-CN" sz="1600" dirty="0"/>
                        <a:t>)</a:t>
                      </a:r>
                    </a:p>
                    <a:p>
                      <a:r>
                        <a:rPr lang="zh-CN" altLang="en-US" sz="1600" dirty="0"/>
                        <a:t>换行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Read(</a:t>
                      </a:r>
                      <a:r>
                        <a:rPr lang="zh-CN" altLang="en-US" sz="1600" dirty="0"/>
                        <a:t>到栈顶）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35196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31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CD96E-576A-44E2-9235-91A42E77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1.4.4 PL/0</a:t>
            </a:r>
            <a:r>
              <a:rPr lang="zh-CN" altLang="en-US" dirty="0"/>
              <a:t>编译程序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7351A743-743F-48D6-AF59-0A002BE2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136" y="1463413"/>
            <a:ext cx="21605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800" b="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PL/0</a:t>
            </a: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源程序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42">
            <a:extLst>
              <a:ext uri="{FF2B5EF4-FFF2-40B4-BE49-F238E27FC236}">
                <a16:creationId xmlns:a16="http://schemas.microsoft.com/office/drawing/2014/main" id="{4CA1992E-0A58-4C31-9CB1-C2228899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7" y="2178052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词法分析程序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3A9099-D6AE-443F-B2FF-F42FAFE3D80B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 flipH="1">
            <a:off x="5907889" y="1943544"/>
            <a:ext cx="4541" cy="23450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250BB4-DDA0-4DA7-AE5B-A0A406D6FAC5}"/>
              </a:ext>
            </a:extLst>
          </p:cNvPr>
          <p:cNvCxnSpPr>
            <a:stCxn id="20" idx="0"/>
            <a:endCxn id="14" idx="2"/>
          </p:cNvCxnSpPr>
          <p:nvPr/>
        </p:nvCxnSpPr>
        <p:spPr bwMode="auto">
          <a:xfrm flipV="1">
            <a:off x="5907889" y="2658183"/>
            <a:ext cx="0" cy="45930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 Box 42">
            <a:extLst>
              <a:ext uri="{FF2B5EF4-FFF2-40B4-BE49-F238E27FC236}">
                <a16:creationId xmlns:a16="http://schemas.microsoft.com/office/drawing/2014/main" id="{59FBF420-CDF3-4F9C-AD73-856073B63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7" y="3117491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语法分析程序</a:t>
            </a:r>
          </a:p>
        </p:txBody>
      </p:sp>
      <p:sp>
        <p:nvSpPr>
          <p:cNvPr id="35" name="Text Box 42">
            <a:extLst>
              <a:ext uri="{FF2B5EF4-FFF2-40B4-BE49-F238E27FC236}">
                <a16:creationId xmlns:a16="http://schemas.microsoft.com/office/drawing/2014/main" id="{D5C5B89A-5BD3-4C01-8AE2-EE24C23D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371" y="4137020"/>
            <a:ext cx="2519363" cy="480131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代码生成程序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CFD5AC8-C402-4ADA-978D-202DC43C7804}"/>
              </a:ext>
            </a:extLst>
          </p:cNvPr>
          <p:cNvCxnSpPr>
            <a:stCxn id="20" idx="2"/>
            <a:endCxn id="35" idx="0"/>
          </p:cNvCxnSpPr>
          <p:nvPr/>
        </p:nvCxnSpPr>
        <p:spPr bwMode="auto">
          <a:xfrm flipH="1">
            <a:off x="5905053" y="3597622"/>
            <a:ext cx="2836" cy="53939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 Box 38">
            <a:extLst>
              <a:ext uri="{FF2B5EF4-FFF2-40B4-BE49-F238E27FC236}">
                <a16:creationId xmlns:a16="http://schemas.microsoft.com/office/drawing/2014/main" id="{1BBF310F-24B8-4723-A52D-B5893F405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375" y="5139968"/>
            <a:ext cx="21605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zh-CN" altLang="en-US" sz="2800" dirty="0">
                <a:solidFill>
                  <a:srgbClr val="FE7B0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目标程序</a:t>
            </a:r>
            <a:endParaRPr lang="zh-CN" altLang="en-US" sz="2800" dirty="0">
              <a:solidFill>
                <a:srgbClr val="FE7B0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29A7C22-27DB-4B79-810E-D3E4E5228DE8}"/>
              </a:ext>
            </a:extLst>
          </p:cNvPr>
          <p:cNvCxnSpPr>
            <a:stCxn id="35" idx="2"/>
            <a:endCxn id="40" idx="0"/>
          </p:cNvCxnSpPr>
          <p:nvPr/>
        </p:nvCxnSpPr>
        <p:spPr bwMode="auto">
          <a:xfrm>
            <a:off x="5905053" y="4617151"/>
            <a:ext cx="2616" cy="52281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42">
            <a:extLst>
              <a:ext uri="{FF2B5EF4-FFF2-40B4-BE49-F238E27FC236}">
                <a16:creationId xmlns:a16="http://schemas.microsoft.com/office/drawing/2014/main" id="{FCDFC693-6107-415A-82ED-D44425BA4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170" y="2147998"/>
            <a:ext cx="700240" cy="2419124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表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格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管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理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程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序</a:t>
            </a: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96FFD4A8-8C59-45CE-83EF-3C8CE2412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181" y="2140875"/>
            <a:ext cx="700240" cy="2419124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出错处理程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800" dirty="0">
                <a:latin typeface="Arial" panose="020B0604020202020204" pitchFamily="34" charset="0"/>
              </a:rPr>
              <a:t>序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68C8C8B-CC39-46FB-A3ED-C810784EC708}"/>
              </a:ext>
            </a:extLst>
          </p:cNvPr>
          <p:cNvCxnSpPr>
            <a:stCxn id="20" idx="1"/>
            <a:endCxn id="44" idx="3"/>
          </p:cNvCxnSpPr>
          <p:nvPr/>
        </p:nvCxnSpPr>
        <p:spPr bwMode="auto">
          <a:xfrm flipH="1">
            <a:off x="3665410" y="3357557"/>
            <a:ext cx="982797" cy="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6FA9D7F-88C2-402B-A8CD-085B8EC25C5E}"/>
              </a:ext>
            </a:extLst>
          </p:cNvPr>
          <p:cNvCxnSpPr>
            <a:stCxn id="20" idx="3"/>
            <a:endCxn id="45" idx="1"/>
          </p:cNvCxnSpPr>
          <p:nvPr/>
        </p:nvCxnSpPr>
        <p:spPr bwMode="auto">
          <a:xfrm flipV="1">
            <a:off x="7167570" y="3350437"/>
            <a:ext cx="1018611" cy="712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771935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EFAADE-E770-4737-9E44-75D71EF3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源码与</a:t>
            </a:r>
            <a:r>
              <a:rPr lang="en-US" altLang="zh-CN" dirty="0"/>
              <a:t>P-CODE</a:t>
            </a:r>
            <a:r>
              <a:rPr lang="zh-CN" altLang="en-US" dirty="0"/>
              <a:t>对照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69FD6B-46C7-4ADB-BA80-F2E24AD7C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611F3A-53DE-4E73-A372-B7C8602DC6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08735C0-A450-4E89-89DF-7595A992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76" y="1457672"/>
            <a:ext cx="2400300" cy="4862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solidFill>
                  <a:srgbClr val="000000"/>
                </a:solidFill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begin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     c:=b+a;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end;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2000" b="0" dirty="0">
                <a:solidFill>
                  <a:srgbClr val="D60093"/>
                </a:solidFill>
                <a:latin typeface="Arial" panose="020B0604020202020204" pitchFamily="34" charset="0"/>
              </a:rPr>
              <a:t>while b#0 do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begin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call p;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write(2*c);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    read(b);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    end</a:t>
            </a:r>
            <a:b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zh-CN" sz="2000" b="0" dirty="0" err="1">
                <a:solidFill>
                  <a:srgbClr val="000000"/>
                </a:solidFill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D93C2596-56E4-4CF2-9A51-CC3795B4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238" y="1262110"/>
            <a:ext cx="4819651" cy="5570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0 8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入口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( 2) int 0 3 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入口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为过程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开辟空间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( 3)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1 3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取变量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的值到栈顶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( 4) lit 0 10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取常数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( 5)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次栈顶与栈顶相加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( 6)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1 4 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( 7) </a:t>
            </a:r>
            <a:r>
              <a:rPr lang="en-US" altLang="zh-CN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0 0        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退栈并返回调用点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(16)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</a:rPr>
              <a:t>( 8) int 0 5          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主程序入口开辟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</a:rPr>
              <a:t>个栈空间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( 9)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0 16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从命令行读入值置于栈顶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将栈顶值存入变量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的值取至栈顶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(12) lit 0 0 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将常数值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进栈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(13)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0 9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次栈顶与栈顶是否不等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(14) </a:t>
            </a:r>
            <a:r>
              <a:rPr lang="en-US" altLang="zh-CN" sz="1400" b="0" dirty="0" err="1">
                <a:solidFill>
                  <a:srgbClr val="D60093"/>
                </a:solidFill>
                <a:latin typeface="Arial" panose="020B0604020202020204" pitchFamily="34" charset="0"/>
              </a:rPr>
              <a:t>jpc</a:t>
            </a: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 0 24      </a:t>
            </a:r>
            <a:r>
              <a:rPr lang="zh-CN" altLang="en-US" sz="1400" dirty="0">
                <a:solidFill>
                  <a:srgbClr val="D60093"/>
                </a:solidFill>
                <a:latin typeface="Arial" panose="020B0604020202020204" pitchFamily="34" charset="0"/>
              </a:rPr>
              <a:t>相等时转</a:t>
            </a:r>
            <a:r>
              <a:rPr lang="en-US" altLang="zh-CN" sz="1400" dirty="0">
                <a:solidFill>
                  <a:srgbClr val="D60093"/>
                </a:solidFill>
                <a:latin typeface="Arial" panose="020B0604020202020204" pitchFamily="34" charset="0"/>
              </a:rPr>
              <a:t>(24)</a:t>
            </a:r>
            <a:r>
              <a:rPr lang="zh-CN" altLang="en-US" sz="1400" dirty="0">
                <a:solidFill>
                  <a:srgbClr val="D60093"/>
                </a:solidFill>
                <a:latin typeface="Arial" panose="020B0604020202020204" pitchFamily="34" charset="0"/>
              </a:rPr>
              <a:t>（条件不满足转）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(15)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cal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400" dirty="0">
                <a:solidFill>
                  <a:srgbClr val="C00000"/>
                </a:solidFill>
                <a:latin typeface="Arial" panose="020B0604020202020204" pitchFamily="34" charset="0"/>
              </a:rPr>
              <a:t>调用过程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(16) lit 0 2  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常数值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进栈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(17)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的值取至栈顶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(18)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次栈顶与栈顶相乘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(2*c)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(19)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0 14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栈顶值输出至屏幕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(20)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0 15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换行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(21)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0 16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从命令行读取值到栈顶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(22)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中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(23)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0 11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无条件转到循环入口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(11)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dirty="0">
                <a:solidFill>
                  <a:srgbClr val="D60093"/>
                </a:solidFill>
                <a:latin typeface="Arial" panose="020B0604020202020204" pitchFamily="34" charset="0"/>
              </a:rPr>
              <a:t>(24)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 0 0        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结束退栈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175ED67-0A30-4006-B941-EB498B02B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79894"/>
              </p:ext>
            </p:extLst>
          </p:nvPr>
        </p:nvGraphicFramePr>
        <p:xfrm>
          <a:off x="9601199" y="3500438"/>
          <a:ext cx="150018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86">
                  <a:extLst>
                    <a:ext uri="{9D8B030D-6E8A-4147-A177-3AD203B41FA5}">
                      <a16:colId xmlns:a16="http://schemas.microsoft.com/office/drawing/2014/main" val="3960448312"/>
                    </a:ext>
                  </a:extLst>
                </a:gridCol>
              </a:tblGrid>
              <a:tr h="3919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29770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25652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8563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05602"/>
                  </a:ext>
                </a:extLst>
              </a:tr>
              <a:tr h="3919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94218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46FE02-AFEB-4AA8-AE0A-CABDF699EBC3}"/>
              </a:ext>
            </a:extLst>
          </p:cNvPr>
          <p:cNvCxnSpPr/>
          <p:nvPr/>
        </p:nvCxnSpPr>
        <p:spPr>
          <a:xfrm flipV="1">
            <a:off x="11387135" y="3889107"/>
            <a:ext cx="0" cy="18258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4060488-02DF-40E5-888F-DB96D5ABF822}"/>
              </a:ext>
            </a:extLst>
          </p:cNvPr>
          <p:cNvSpPr txBox="1"/>
          <p:nvPr/>
        </p:nvSpPr>
        <p:spPr>
          <a:xfrm>
            <a:off x="11387135" y="4148028"/>
            <a:ext cx="44291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栈帧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CA33EF-751D-45D0-AA61-02DCFCA06AB5}"/>
                  </a:ext>
                </a:extLst>
              </p:cNvPr>
              <p:cNvSpPr txBox="1"/>
              <p:nvPr/>
            </p:nvSpPr>
            <p:spPr>
              <a:xfrm flipH="1">
                <a:off x="892973" y="3688946"/>
                <a:ext cx="764198" cy="2450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CA33EF-751D-45D0-AA61-02DCFCA06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2973" y="3688946"/>
                <a:ext cx="764198" cy="2450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CF24AA5-EB33-4F13-87EA-7941C324E5C9}"/>
                  </a:ext>
                </a:extLst>
              </p:cNvPr>
              <p:cNvSpPr txBox="1"/>
              <p:nvPr/>
            </p:nvSpPr>
            <p:spPr>
              <a:xfrm flipH="1">
                <a:off x="930522" y="2367491"/>
                <a:ext cx="764198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CF24AA5-EB33-4F13-87EA-7941C324E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0522" y="2367491"/>
                <a:ext cx="764198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600A3CF-B578-407D-955D-E989DBD39BFF}"/>
              </a:ext>
            </a:extLst>
          </p:cNvPr>
          <p:cNvSpPr txBox="1"/>
          <p:nvPr/>
        </p:nvSpPr>
        <p:spPr>
          <a:xfrm>
            <a:off x="4567238" y="1128479"/>
            <a:ext cx="367625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1279EA-0ED5-4E33-9AED-C96B9B2E0002}"/>
              </a:ext>
            </a:extLst>
          </p:cNvPr>
          <p:cNvSpPr txBox="1"/>
          <p:nvPr/>
        </p:nvSpPr>
        <p:spPr>
          <a:xfrm>
            <a:off x="4660203" y="2807710"/>
            <a:ext cx="367625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/>
              <a:t> </a:t>
            </a:r>
            <a:endParaRPr lang="zh-CN" altLang="en-US" sz="2800" dirty="0"/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4CE97D5-21BD-41E0-B88F-447F5202B6A6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4567238" y="1457671"/>
            <a:ext cx="12700" cy="1671291"/>
          </a:xfrm>
          <a:prstGeom prst="curvedConnector4">
            <a:avLst>
              <a:gd name="adj1" fmla="val 4725000"/>
              <a:gd name="adj2" fmla="val 10002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96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76EB9-C2B3-4747-9D4E-CD39206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1.4.5 PL/0</a:t>
            </a:r>
            <a:r>
              <a:rPr lang="zh-CN" altLang="en-US" dirty="0"/>
              <a:t>语言编译系统驱动代码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95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7311783-DD0D-4677-A6D3-AF4E5E8B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473206"/>
            <a:ext cx="4095750" cy="5210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9241B-1A8E-4422-BA04-E318B9A8951A}"/>
              </a:ext>
            </a:extLst>
          </p:cNvPr>
          <p:cNvSpPr txBox="1"/>
          <p:nvPr/>
        </p:nvSpPr>
        <p:spPr>
          <a:xfrm>
            <a:off x="902720" y="2019568"/>
            <a:ext cx="1620957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词法分析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812A31-B078-4355-B98C-2FEA9D86D909}"/>
              </a:ext>
            </a:extLst>
          </p:cNvPr>
          <p:cNvSpPr txBox="1"/>
          <p:nvPr/>
        </p:nvSpPr>
        <p:spPr>
          <a:xfrm>
            <a:off x="902720" y="2738440"/>
            <a:ext cx="272209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语法与语义分析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0ADF32-7ED5-4AD0-9E8C-507678410966}"/>
              </a:ext>
            </a:extLst>
          </p:cNvPr>
          <p:cNvSpPr txBox="1"/>
          <p:nvPr/>
        </p:nvSpPr>
        <p:spPr>
          <a:xfrm>
            <a:off x="902720" y="5343793"/>
            <a:ext cx="12618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解释器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F09F27-1DEF-4059-8114-606E337D30FF}"/>
              </a:ext>
            </a:extLst>
          </p:cNvPr>
          <p:cNvCxnSpPr>
            <a:stCxn id="5" idx="3"/>
          </p:cNvCxnSpPr>
          <p:nvPr/>
        </p:nvCxnSpPr>
        <p:spPr>
          <a:xfrm>
            <a:off x="2523677" y="2350428"/>
            <a:ext cx="1436089" cy="2213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EDC1580-0F15-4759-8A9E-9EA01B77BB4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24812" y="3069300"/>
            <a:ext cx="3349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CECC49C-BA9A-43D6-ABC1-D6350FDF97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64604" y="5674653"/>
            <a:ext cx="14602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72537-16F3-4E9C-B6D6-F9CFDA25B36E}"/>
              </a:ext>
            </a:extLst>
          </p:cNvPr>
          <p:cNvSpPr txBox="1"/>
          <p:nvPr/>
        </p:nvSpPr>
        <p:spPr>
          <a:xfrm>
            <a:off x="7666221" y="1473206"/>
            <a:ext cx="1826141" cy="743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总流程图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C87F1C-D45D-49FE-A22C-882AE32BBD2B}"/>
              </a:ext>
            </a:extLst>
          </p:cNvPr>
          <p:cNvSpPr txBox="1"/>
          <p:nvPr/>
        </p:nvSpPr>
        <p:spPr>
          <a:xfrm>
            <a:off x="902719" y="3366774"/>
            <a:ext cx="2568332" cy="1951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/>
              <a:t>代码生成：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/>
              <a:t>Block</a:t>
            </a:r>
            <a:r>
              <a:rPr lang="zh-CN" altLang="en-US" sz="2800" dirty="0"/>
              <a:t>调用</a:t>
            </a:r>
            <a:r>
              <a:rPr lang="en-US" altLang="zh-CN" sz="2800" dirty="0"/>
              <a:t>gen()</a:t>
            </a:r>
          </a:p>
          <a:p>
            <a:pPr algn="l">
              <a:lnSpc>
                <a:spcPct val="150000"/>
              </a:lnSpc>
            </a:pP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2107-A850-4107-BA21-94C46885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语言词法分析程序</a:t>
            </a:r>
            <a:r>
              <a:rPr lang="en-US" altLang="zh-CN" dirty="0"/>
              <a:t>-</a:t>
            </a:r>
            <a:r>
              <a:rPr lang="en-US" altLang="zh-CN" dirty="0" err="1"/>
              <a:t>getsym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14338" y="1219201"/>
            <a:ext cx="11515723" cy="4938712"/>
          </a:xfrm>
          <a:prstGeom prst="rect">
            <a:avLst/>
          </a:prstGeom>
        </p:spPr>
        <p:txBody>
          <a:bodyPr/>
          <a:lstStyle/>
          <a:p>
            <a:pPr marL="457200" indent="-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每次调用能获取一个单词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个全局变量传递结果：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存放单词的种类；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id    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存放用户定义的标识符的值；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num    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存放用户定义的常数。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单词种类：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关键字、运算符、标识符、常数，界符。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D881-B7BB-4964-B7AA-01757F54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1.4.5 PL/0</a:t>
            </a:r>
            <a:r>
              <a:rPr lang="zh-CN" altLang="en-US" dirty="0"/>
              <a:t>语言编译系统的驱动代码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907279-7B7A-4484-8A90-8A6941000B5D}" type="slidenum">
              <a:rPr lang="en-US" altLang="zh-CN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4BCEB0-174F-479F-99A6-95F4AEEDC21D}"/>
              </a:ext>
            </a:extLst>
          </p:cNvPr>
          <p:cNvSpPr txBox="1"/>
          <p:nvPr/>
        </p:nvSpPr>
        <p:spPr>
          <a:xfrm>
            <a:off x="521207" y="1360034"/>
            <a:ext cx="1108710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13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个保留字：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begin,end,if,then,while,write,read,do,call,const,var,procedure,odd</a:t>
            </a:r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11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个运算符：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+, -, *, /, &lt;, &lt;=, &gt;, &gt;=, =, #, :=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5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个界符：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 ) , ;  . 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标识符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(ident) 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数字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(number)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表示非法单词符号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b="1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symbol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fr-FR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fr-FR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nul,         ident,     number,     plus,      minus,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times,       slash,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oddsym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eql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neq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sv-SE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lss,         leq,       gtr,        geq,       lparen,</a:t>
            </a:r>
          </a:p>
          <a:p>
            <a:r>
              <a:rPr lang="it-IT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rparen,      comma,     semicolon,  period,    becomes,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beginsym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endsym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ifsym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thensym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whilesym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writesym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readsym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dosym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callsym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constsym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varsym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      </a:t>
            </a:r>
            <a:r>
              <a:rPr lang="en-US" altLang="zh-CN" sz="20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procsym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</a:p>
          <a:p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#define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symnum</a:t>
            </a:r>
            <a:r>
              <a:rPr lang="en-US" altLang="zh-CN" sz="20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32</a:t>
            </a:r>
          </a:p>
          <a:p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symbol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当前的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token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类型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id[</a:t>
            </a:r>
            <a:r>
              <a:rPr lang="en-US" altLang="zh-CN" sz="2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+1];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identifier,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多出的一个字节用于存放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 */</a:t>
            </a:r>
            <a:endParaRPr lang="zh-CN" altLang="en-US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num;    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当前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number */</a:t>
            </a:r>
            <a:endParaRPr lang="en-US" altLang="zh-CN" sz="2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word[</a:t>
            </a:r>
            <a:r>
              <a:rPr lang="en-US" altLang="zh-CN" sz="20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norw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2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2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       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保留字，已排序 *</a:t>
            </a:r>
            <a:r>
              <a:rPr lang="en-US" altLang="zh-CN" sz="2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en-US" altLang="zh-CN" sz="20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102481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1BC6-7054-48D9-AF4A-691E99F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语言词法分析程序流程图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98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5A22C52-8C93-4ACD-A86A-207075EE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89" y="1387956"/>
            <a:ext cx="4095750" cy="5362575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84E2A0F-84ED-42E7-B999-56F4FA900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80" y="1387956"/>
            <a:ext cx="4752975" cy="52282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58B7B-C6F6-47D7-A3E6-7766E6F2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265481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语言语法与语义分析</a:t>
            </a:r>
            <a:r>
              <a:rPr lang="en-US" altLang="zh-CN" dirty="0"/>
              <a:t>-</a:t>
            </a:r>
            <a:r>
              <a:rPr lang="zh-CN" altLang="en-US" dirty="0"/>
              <a:t>递归下降子程序法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0038" y="1253336"/>
            <a:ext cx="11429999" cy="1175539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采用的是递归下降的语法分析（第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章介绍）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每一个非终结符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语法单位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定义一个子程序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zh-CN" altLang="zh-CN" sz="2400" b="1" kern="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50C0998F-1AE5-4816-A9C4-D6C2A8697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95627"/>
              </p:ext>
            </p:extLst>
          </p:nvPr>
        </p:nvGraphicFramePr>
        <p:xfrm>
          <a:off x="423865" y="1210624"/>
          <a:ext cx="11163301" cy="5547360"/>
        </p:xfrm>
        <a:graphic>
          <a:graphicData uri="http://schemas.openxmlformats.org/drawingml/2006/table">
            <a:tbl>
              <a:tblPr firstRow="1" bandRow="1"/>
              <a:tblGrid>
                <a:gridCol w="1311687">
                  <a:extLst>
                    <a:ext uri="{9D8B030D-6E8A-4147-A177-3AD203B41FA5}">
                      <a16:colId xmlns:a16="http://schemas.microsoft.com/office/drawing/2014/main" val="2759349977"/>
                    </a:ext>
                  </a:extLst>
                </a:gridCol>
                <a:gridCol w="6586348">
                  <a:extLst>
                    <a:ext uri="{9D8B030D-6E8A-4147-A177-3AD203B41FA5}">
                      <a16:colId xmlns:a16="http://schemas.microsoft.com/office/drawing/2014/main" val="2454606038"/>
                    </a:ext>
                  </a:extLst>
                </a:gridCol>
                <a:gridCol w="3265266">
                  <a:extLst>
                    <a:ext uri="{9D8B030D-6E8A-4147-A177-3AD203B41FA5}">
                      <a16:colId xmlns:a16="http://schemas.microsoft.com/office/drawing/2014/main" val="727730343"/>
                    </a:ext>
                  </a:extLst>
                </a:gridCol>
              </a:tblGrid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1600" dirty="0"/>
                        <a:t>语法单位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EBNF</a:t>
                      </a:r>
                      <a:r>
                        <a:rPr lang="zh-CN" altLang="en-US" sz="1600" dirty="0"/>
                        <a:t>描述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zh-CN" altLang="en-US" sz="1600" dirty="0"/>
                        <a:t>语法分析子程序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1265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程序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&gt;.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main()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63226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::=[const 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&gt;};]</a:t>
                      </a:r>
                    </a:p>
                    <a:p>
                      <a:r>
                        <a:rPr lang="en-US" altLang="zh-CN" sz="1600" dirty="0"/>
                        <a:t>    [var 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&gt;};]</a:t>
                      </a:r>
                    </a:p>
                    <a:p>
                      <a:r>
                        <a:rPr lang="en-US" altLang="zh-CN" sz="1600" dirty="0"/>
                        <a:t>    [{procedure id;&lt;</a:t>
                      </a:r>
                      <a:r>
                        <a:rPr lang="zh-CN" altLang="en-US" sz="1600" dirty="0"/>
                        <a:t>分程序</a:t>
                      </a:r>
                      <a:r>
                        <a:rPr lang="en-US" altLang="zh-CN" sz="1600" dirty="0"/>
                        <a:t>&gt;;}]&lt;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block()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4799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常量定义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::=&lt;id&gt;=&lt;number&gt;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 err="1"/>
                        <a:t>constdeclaration</a:t>
                      </a:r>
                      <a:r>
                        <a:rPr lang="en-US" altLang="zh-CN" sz="1600" dirty="0"/>
                        <a:t>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69791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变量定义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 err="1"/>
                        <a:t>vardeclaration</a:t>
                      </a:r>
                      <a:r>
                        <a:rPr lang="en-US" altLang="zh-CN" sz="1600" dirty="0"/>
                        <a:t>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33849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 &lt;id&gt;:=&lt;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|if 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 then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|while 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 do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  |call &lt;id&gt;    |read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/>
                        <a:t>&lt;id&gt;{,&lt;id&gt;}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‘)’</a:t>
                      </a:r>
                    </a:p>
                    <a:p>
                      <a:r>
                        <a:rPr lang="en-US" altLang="zh-CN" sz="1600" dirty="0"/>
                        <a:t>  |write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&gt;{,&lt;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&gt;}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‘)’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  |begin 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&gt;{;&lt;</a:t>
                      </a:r>
                      <a:r>
                        <a:rPr lang="zh-CN" altLang="en-US" sz="1600" dirty="0"/>
                        <a:t>语句</a:t>
                      </a:r>
                      <a:r>
                        <a:rPr lang="en-US" altLang="zh-CN" sz="1600" dirty="0"/>
                        <a:t>&gt;} end     |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Ɛ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statement()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9995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条件</a:t>
                      </a:r>
                      <a:r>
                        <a:rPr lang="en-US" altLang="zh-CN" sz="1600" dirty="0"/>
                        <a:t>&gt;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&gt;(=|#| &lt;|&lt;=|&gt;|&gt;=)&lt;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&gt;|odd 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condition()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61383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::=[+|-]&lt;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&gt;{(+|-)&lt;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&gt;}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expression()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41252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项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&gt;{(*|/)&lt;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&gt;}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term()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82081"/>
                  </a:ext>
                </a:extLst>
              </a:tr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&lt;</a:t>
                      </a:r>
                      <a:r>
                        <a:rPr lang="zh-CN" altLang="en-US" sz="1600" dirty="0"/>
                        <a:t>因子</a:t>
                      </a:r>
                      <a:r>
                        <a:rPr lang="en-US" altLang="zh-CN" sz="1600" dirty="0"/>
                        <a:t>&gt;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::=&lt;id&gt;|&lt;number&gt;|’(‘&lt;</a:t>
                      </a:r>
                      <a:r>
                        <a:rPr lang="zh-CN" altLang="en-US" sz="1600" dirty="0"/>
                        <a:t>表达式</a:t>
                      </a:r>
                      <a:r>
                        <a:rPr lang="en-US" altLang="zh-CN" sz="1600" dirty="0"/>
                        <a:t>&gt;’)’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1600" dirty="0"/>
                        <a:t>factor()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14429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lnSpc>
            <a:spcPct val="150000"/>
          </a:lnSpc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2.xml><?xml version="1.0" encoding="utf-8"?>
<a:theme xmlns:a="http://schemas.openxmlformats.org/drawingml/2006/main" name="1_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lnSpc>
            <a:spcPct val="150000"/>
          </a:lnSpc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7752</TotalTime>
  <Words>10177</Words>
  <Application>Microsoft Office PowerPoint</Application>
  <PresentationFormat>宽屏</PresentationFormat>
  <Paragraphs>1610</Paragraphs>
  <Slides>121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121</vt:i4>
      </vt:variant>
    </vt:vector>
  </HeadingPairs>
  <TitlesOfParts>
    <vt:vector size="149" baseType="lpstr">
      <vt:lpstr>-apple-system</vt:lpstr>
      <vt:lpstr>Arial Unicode MS</vt:lpstr>
      <vt:lpstr>fira-sans</vt:lpstr>
      <vt:lpstr>KaiTi</vt:lpstr>
      <vt:lpstr>Monotype Sorts</vt:lpstr>
      <vt:lpstr>TimesNewRoman</vt:lpstr>
      <vt:lpstr>TimesNewRoman,Bold</vt:lpstr>
      <vt:lpstr>华文楷体</vt:lpstr>
      <vt:lpstr>楷体</vt:lpstr>
      <vt:lpstr>楷体_GB2312</vt:lpstr>
      <vt:lpstr>宋体</vt:lpstr>
      <vt:lpstr>Microsoft YaHei</vt:lpstr>
      <vt:lpstr>Microsoft YaHei</vt:lpstr>
      <vt:lpstr>新宋体</vt:lpstr>
      <vt:lpstr>Arial</vt:lpstr>
      <vt:lpstr>Arial Narrow</vt:lpstr>
      <vt:lpstr>Calibri</vt:lpstr>
      <vt:lpstr>Cambria Math</vt:lpstr>
      <vt:lpstr>Georgia</vt:lpstr>
      <vt:lpstr>Segoe UI</vt:lpstr>
      <vt:lpstr>Source Sans Pro</vt:lpstr>
      <vt:lpstr>Source Serif Pro</vt:lpstr>
      <vt:lpstr>Symbol</vt:lpstr>
      <vt:lpstr>Tahoma</vt:lpstr>
      <vt:lpstr>Times New Roman</vt:lpstr>
      <vt:lpstr>Wingdings</vt:lpstr>
      <vt:lpstr>欢迎文档</vt:lpstr>
      <vt:lpstr>1_欢迎文档</vt:lpstr>
      <vt:lpstr>编译原理与技术  Compiler Principles and Techniques</vt:lpstr>
      <vt:lpstr>Who  am  I ?</vt:lpstr>
      <vt:lpstr>编译原理 + 数据库系统原理</vt:lpstr>
      <vt:lpstr>B站的数据库系统原理录播</vt:lpstr>
      <vt:lpstr>2022春季数据库系统原理实践课已上线</vt:lpstr>
      <vt:lpstr>And more …</vt:lpstr>
      <vt:lpstr>2022年全国大学生计算机系统能力大赛——  编译系统设计赛（华为毕昇杯）在向你招手</vt:lpstr>
      <vt:lpstr>终极冲关与体验已先行开放： https://www.educoder.net/shixuns/le7vsf3f/challenges</vt:lpstr>
      <vt:lpstr>教材及参考书目：</vt:lpstr>
      <vt:lpstr>龙书</vt:lpstr>
      <vt:lpstr>2021年3月31日：龙书两位作者获2020年度ACM图灵奖</vt:lpstr>
      <vt:lpstr>PowerPoint 演示文稿</vt:lpstr>
      <vt:lpstr>PowerPoint 演示文稿</vt:lpstr>
      <vt:lpstr>虎书</vt:lpstr>
      <vt:lpstr>鲸书</vt:lpstr>
      <vt:lpstr>主要内容</vt:lpstr>
      <vt:lpstr>教学目的与要求</vt:lpstr>
      <vt:lpstr>实现一个什么样的编译系统？</vt:lpstr>
      <vt:lpstr>SysY语言介绍</vt:lpstr>
      <vt:lpstr>部署在头歌和希冀平台上的实验任务的区别</vt:lpstr>
      <vt:lpstr>如何达成目标？</vt:lpstr>
      <vt:lpstr>如何达成目标？</vt:lpstr>
      <vt:lpstr>如何达成目标？</vt:lpstr>
      <vt:lpstr>如何达成目标？</vt:lpstr>
      <vt:lpstr>搭建平台，准备环境</vt:lpstr>
      <vt:lpstr>搭建平台，准备环境</vt:lpstr>
      <vt:lpstr>Grading</vt:lpstr>
      <vt:lpstr>平时成绩</vt:lpstr>
      <vt:lpstr>第1章 引论</vt:lpstr>
      <vt:lpstr>1.1 什么是编译程序(compiler）</vt:lpstr>
      <vt:lpstr>高级语言，汇编语言，机器语言</vt:lpstr>
      <vt:lpstr>编译演示 - helloworld</vt:lpstr>
      <vt:lpstr>编译系统的作用</vt:lpstr>
      <vt:lpstr>为什么要学习编译原理？编译原理有多重要?</vt:lpstr>
      <vt:lpstr>课程地位</vt:lpstr>
      <vt:lpstr>连接过去与未来</vt:lpstr>
      <vt:lpstr>新语言，新硬件…</vt:lpstr>
      <vt:lpstr>新的领域</vt:lpstr>
      <vt:lpstr>商业领域的软件公司大多有自己的语言与编译器</vt:lpstr>
      <vt:lpstr>对程序有更好的理解</vt:lpstr>
      <vt:lpstr>1.2 编译过程和编译程序的结构 </vt:lpstr>
      <vt:lpstr>C/C++编译系统 </vt:lpstr>
      <vt:lpstr>1.2.1 编译过程概述</vt:lpstr>
      <vt:lpstr>1.2.2 编译程序的结构</vt:lpstr>
      <vt:lpstr>1.2.3 编译阶段的组合</vt:lpstr>
      <vt:lpstr>前后端划分的好处</vt:lpstr>
      <vt:lpstr>词法分析(Lexical Analysis)</vt:lpstr>
      <vt:lpstr>词法分析(Lexical Analysis)</vt:lpstr>
      <vt:lpstr>词法分析(Lexical Analysis)</vt:lpstr>
      <vt:lpstr>词法分析(Lexical Analysis)</vt:lpstr>
      <vt:lpstr>词法分析(Lexical Analysis)</vt:lpstr>
      <vt:lpstr>词法分析的自动构造程序</vt:lpstr>
      <vt:lpstr>语法分析(Syntax Analysis)</vt:lpstr>
      <vt:lpstr>语法分析(Syntax Analysis)</vt:lpstr>
      <vt:lpstr>语法分析(Syntax Analysis)</vt:lpstr>
      <vt:lpstr>语法分析(Syntax Analysis)</vt:lpstr>
      <vt:lpstr>语法分析(Syntax Analysis)</vt:lpstr>
      <vt:lpstr>语法分析的自动生成工具</vt:lpstr>
      <vt:lpstr>语法分析的自动生成工具</vt:lpstr>
      <vt:lpstr>语义分析(Syntax Analysis)</vt:lpstr>
      <vt:lpstr>语义分析(Syntax Analysis)</vt:lpstr>
      <vt:lpstr>语义分析(Syntax Analysis)</vt:lpstr>
      <vt:lpstr>语义分析(Syntax Analysis)</vt:lpstr>
      <vt:lpstr>语义分析(Syntax Analysis)</vt:lpstr>
      <vt:lpstr>语义分析(Syntax Analysis)</vt:lpstr>
      <vt:lpstr>语义分析(Syntax Analysis)</vt:lpstr>
      <vt:lpstr>语义分析(Syntax Analysis)</vt:lpstr>
      <vt:lpstr>中间(IR)代码生成</vt:lpstr>
      <vt:lpstr>代码优化</vt:lpstr>
      <vt:lpstr>代码优化</vt:lpstr>
      <vt:lpstr>代码优化:bar.c</vt:lpstr>
      <vt:lpstr>目标代码生成</vt:lpstr>
      <vt:lpstr>目标代码生成</vt:lpstr>
      <vt:lpstr>符号表管理与错误处理</vt:lpstr>
      <vt:lpstr>小测验</vt:lpstr>
      <vt:lpstr>运行时错误，逻辑错误</vt:lpstr>
      <vt:lpstr>PowerPoint 演示文稿</vt:lpstr>
      <vt:lpstr>1.3　解释程序和一些软件工具</vt:lpstr>
      <vt:lpstr>1.3　解释程序和一些软件工具</vt:lpstr>
      <vt:lpstr>1.3　解释程序和一些软件工具</vt:lpstr>
      <vt:lpstr>1.3　解释程序和一些软件工具</vt:lpstr>
      <vt:lpstr>1.4 PL/0语言编译系统</vt:lpstr>
      <vt:lpstr>PL/0 语言的规则 </vt:lpstr>
      <vt:lpstr>1.4.1 PL/0语言编译系统组成</vt:lpstr>
      <vt:lpstr>1.4.2 PL/0语言： PASCAL的一个子集</vt:lpstr>
      <vt:lpstr>PL/0语法描述图：程序与分程序</vt:lpstr>
      <vt:lpstr>PL/0 语言的 EBNF 表示</vt:lpstr>
      <vt:lpstr>PL/0 语言的 EBNF 表示</vt:lpstr>
      <vt:lpstr>PL/0 语言的 EBNF 表示</vt:lpstr>
      <vt:lpstr>PL/0 语言词法概括：</vt:lpstr>
      <vt:lpstr>1.4.3 类P-CODE语言</vt:lpstr>
      <vt:lpstr>PowerPoint 演示文稿</vt:lpstr>
      <vt:lpstr>1.4.4 PL/0编译程序 </vt:lpstr>
      <vt:lpstr>源码与P-CODE对照</vt:lpstr>
      <vt:lpstr>1.4.5 PL/0语言编译系统驱动代码</vt:lpstr>
      <vt:lpstr>PL/0语言词法分析程序-getsym()</vt:lpstr>
      <vt:lpstr> 1.4.5 PL/0语言编译系统的驱动代码</vt:lpstr>
      <vt:lpstr>PL/0语言词法分析程序流程图</vt:lpstr>
      <vt:lpstr>PL/0语言语法与语义分析-递归下降子程序法</vt:lpstr>
      <vt:lpstr>PL/0语言语法与语义分析程序-函数声明</vt:lpstr>
      <vt:lpstr> 1.4.5 PL/0语言编译系统的驱动代码</vt:lpstr>
      <vt:lpstr>PL/0语言语法符号表</vt:lpstr>
      <vt:lpstr>PL/0语言符号表变化演示：</vt:lpstr>
      <vt:lpstr>PL/0编译程序的语法错误处理</vt:lpstr>
      <vt:lpstr>错误编号说明</vt:lpstr>
      <vt:lpstr>1.5 编译工具链</vt:lpstr>
      <vt:lpstr>1.5 编译工具链</vt:lpstr>
      <vt:lpstr>1.5 编译工具链：gcc/g++ -E  –D  –o</vt:lpstr>
      <vt:lpstr>1.5 编译工具链：gcc/g++ -S  –D  –o</vt:lpstr>
      <vt:lpstr>1.5 编译工具链：clang –S -target</vt:lpstr>
      <vt:lpstr>1.5 编译工具链：clang | arm-gcc | qemu-arm</vt:lpstr>
      <vt:lpstr>1.5 编译工具链：arm-gcc + qemu-arm</vt:lpstr>
      <vt:lpstr>1.5 编译工具链 – Makefile基础</vt:lpstr>
      <vt:lpstr>1.5 编译工具链 – Makefile基础</vt:lpstr>
      <vt:lpstr>1.5 编译工具链 – Makefile基础</vt:lpstr>
      <vt:lpstr>1.5 编译工具链 – Makefile基础</vt:lpstr>
      <vt:lpstr>And more …</vt:lpstr>
      <vt:lpstr>小结</vt:lpstr>
      <vt:lpstr>演示时间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杨 茂林</dc:creator>
  <cp:keywords/>
  <cp:lastModifiedBy>杨 茂林</cp:lastModifiedBy>
  <cp:revision>344</cp:revision>
  <cp:lastPrinted>2022-03-16T07:42:31Z</cp:lastPrinted>
  <dcterms:created xsi:type="dcterms:W3CDTF">2022-03-12T13:26:12Z</dcterms:created>
  <dcterms:modified xsi:type="dcterms:W3CDTF">2022-03-21T02:42:16Z</dcterms:modified>
  <cp:version/>
</cp:coreProperties>
</file>